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</p:sldIdLst>
  <p:sldSz cy="6858000" cx="12192000"/>
  <p:notesSz cx="6858000" cy="9144000"/>
  <p:embeddedFontLst>
    <p:embeddedFont>
      <p:font typeface="Roboto Black"/>
      <p:bold r:id="rId70"/>
      <p:boldItalic r:id="rId71"/>
    </p:embeddedFont>
    <p:embeddedFont>
      <p:font typeface="Roboto Thin"/>
      <p:regular r:id="rId72"/>
      <p:bold r:id="rId73"/>
      <p:italic r:id="rId74"/>
      <p:boldItalic r:id="rId75"/>
    </p:embeddedFont>
    <p:embeddedFont>
      <p:font typeface="Roboto"/>
      <p:regular r:id="rId76"/>
      <p:bold r:id="rId77"/>
      <p:italic r:id="rId78"/>
      <p:boldItalic r:id="rId79"/>
    </p:embeddedFont>
    <p:embeddedFont>
      <p:font typeface="Roboto Light"/>
      <p:regular r:id="rId80"/>
      <p:bold r:id="rId81"/>
      <p:italic r:id="rId82"/>
      <p:boldItalic r:id="rId83"/>
    </p:embeddedFont>
    <p:embeddedFont>
      <p:font typeface="Gill Sans"/>
      <p:regular r:id="rId84"/>
      <p:bold r:id="rId8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986DC2B-E9C0-4364-9ADA-38D9AB1F3233}">
  <a:tblStyle styleId="{F986DC2B-E9C0-4364-9ADA-38D9AB1F323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fill>
          <a:solidFill>
            <a:srgbClr val="CDD4EA"/>
          </a:solidFill>
        </a:fill>
      </a:tcStyle>
    </a:band1H>
    <a:band2H>
      <a:tcTxStyle/>
    </a:band2H>
    <a:band1V>
      <a:tcTxStyle/>
      <a:tcStyle>
        <a:fill>
          <a:solidFill>
            <a:srgbClr val="CD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GillSans-regular.fntdata"/><Relationship Id="rId83" Type="http://schemas.openxmlformats.org/officeDocument/2006/relationships/font" Target="fonts/RobotoLight-boldItalic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85" Type="http://schemas.openxmlformats.org/officeDocument/2006/relationships/font" Target="fonts/GillSans-bold.fntdata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RobotoLight-regular.fntdata"/><Relationship Id="rId82" Type="http://schemas.openxmlformats.org/officeDocument/2006/relationships/font" Target="fonts/RobotoLight-italic.fntdata"/><Relationship Id="rId81" Type="http://schemas.openxmlformats.org/officeDocument/2006/relationships/font" Target="fonts/Roboto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Thin-bold.fntdata"/><Relationship Id="rId72" Type="http://schemas.openxmlformats.org/officeDocument/2006/relationships/font" Target="fonts/RobotoThin-regular.fntdata"/><Relationship Id="rId31" Type="http://schemas.openxmlformats.org/officeDocument/2006/relationships/slide" Target="slides/slide26.xml"/><Relationship Id="rId75" Type="http://schemas.openxmlformats.org/officeDocument/2006/relationships/font" Target="fonts/RobotoThin-boldItalic.fntdata"/><Relationship Id="rId30" Type="http://schemas.openxmlformats.org/officeDocument/2006/relationships/slide" Target="slides/slide25.xml"/><Relationship Id="rId74" Type="http://schemas.openxmlformats.org/officeDocument/2006/relationships/font" Target="fonts/RobotoThin-italic.fntdata"/><Relationship Id="rId33" Type="http://schemas.openxmlformats.org/officeDocument/2006/relationships/slide" Target="slides/slide28.xml"/><Relationship Id="rId77" Type="http://schemas.openxmlformats.org/officeDocument/2006/relationships/font" Target="fonts/Roboto-bold.fntdata"/><Relationship Id="rId32" Type="http://schemas.openxmlformats.org/officeDocument/2006/relationships/slide" Target="slides/slide27.xml"/><Relationship Id="rId76" Type="http://schemas.openxmlformats.org/officeDocument/2006/relationships/font" Target="fonts/Roboto-regular.fntdata"/><Relationship Id="rId35" Type="http://schemas.openxmlformats.org/officeDocument/2006/relationships/slide" Target="slides/slide30.xml"/><Relationship Id="rId79" Type="http://schemas.openxmlformats.org/officeDocument/2006/relationships/font" Target="fonts/Roboto-boldItalic.fntdata"/><Relationship Id="rId34" Type="http://schemas.openxmlformats.org/officeDocument/2006/relationships/slide" Target="slides/slide29.xml"/><Relationship Id="rId78" Type="http://schemas.openxmlformats.org/officeDocument/2006/relationships/font" Target="fonts/Roboto-italic.fntdata"/><Relationship Id="rId71" Type="http://schemas.openxmlformats.org/officeDocument/2006/relationships/font" Target="fonts/RobotoBlack-boldItalic.fntdata"/><Relationship Id="rId70" Type="http://schemas.openxmlformats.org/officeDocument/2006/relationships/font" Target="fonts/RobotoBlack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Centro de capacitação em tecnologia e desenvolvimento de soluções idealizado pela Samsung com sedes em São Paulo e Manaus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pt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Objetivos: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Oferecer capacitação gratuita em tecnologia, usabilidade e negócio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Fomentar a criação de novas empresas de bases tecnológicas</a:t>
            </a:r>
            <a:endParaRPr/>
          </a:p>
          <a:p>
            <a:pPr indent="-171450" lvl="1" marL="6286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Promover o intercâmbio entre estudantes e o universo empresarial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5842b37fb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5842b37fb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5842b37fb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ecacdd470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ecacdd470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5ecacdd470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5ecacdd47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5ecacdd47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5ecacdd47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42b37fba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42b37fba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5842b37fba_0_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ecacdd470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ecacdd470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5ecacdd470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5842b37fba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5842b37fba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5842b37fba_0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ecacdd470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ecacdd470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5ecacdd470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5842b37fba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5842b37fba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5842b37fba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" name="Google Shape;11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ecacdd470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ecacdd470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5ecacdd470_0_2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58543f8c14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58543f8c14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8543f8c1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58543f8c1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58543f8c1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eeb1ff4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5eeb1ff4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eeb1ff424_0_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5eeb1ff424_0_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Modelo, 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na aprendizagem por árvore, é uma árvore.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na aprendizagem por regras, é o conjunto de regras.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no Naive Bayes é a tabela de probabilidade.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Os dados são descartados após aprendizagem.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Na aprendizagem por instâncias não existe treinamento. Não constrói-se modelo, simplesmente faz-se cálculo de distância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As instâncias são armazenadas.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Os algoritmos de aprendizagem por instâncias são da categoria LAZY (preguiçosos) por não gerarem modelo.</a:t>
            </a:r>
            <a:endParaRPr/>
          </a:p>
          <a:p>
            <a:pPr indent="-228600" lvl="1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arenR"/>
            </a:pPr>
            <a:r>
              <a:rPr lang="pt-BR"/>
              <a:t>Por exemplo, se tivermos 1M de instâncias e acrescentarmos mais uma, teremos que fazer os cálculos de todas as distâncias entre essa nova instância e as demais.</a:t>
            </a:r>
            <a:endParaRPr/>
          </a:p>
        </p:txBody>
      </p:sp>
      <p:sp>
        <p:nvSpPr>
          <p:cNvPr id="429" name="Google Shape;429;g5eeb1ff424_0_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5eeb1ff424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5" name="Google Shape;435;g5eeb1ff424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linear regression prediction housing california prices with data sampler.ows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housing california prices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Erro: nao existe matriz de confusão para regressão linear</a:t>
            </a:r>
            <a:endParaRPr/>
          </a:p>
        </p:txBody>
      </p:sp>
      <p:sp>
        <p:nvSpPr>
          <p:cNvPr id="436" name="Google Shape;436;g5eeb1ff424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5eeb1ff424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g5eeb1ff424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linear regression prediction housing california prices with data sampler.ows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housing california prices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Erro: nao existe matriz de confusão para regressão linear</a:t>
            </a:r>
            <a:endParaRPr/>
          </a:p>
        </p:txBody>
      </p:sp>
      <p:sp>
        <p:nvSpPr>
          <p:cNvPr id="443" name="Google Shape;443;g5eeb1ff424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eeb1ff42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g5eeb1ff42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linear regression prediction housing california prices with data sampler.ows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housing california prices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Erro: nao existe matriz de confusão para regressão linear</a:t>
            </a:r>
            <a:endParaRPr/>
          </a:p>
        </p:txBody>
      </p:sp>
      <p:sp>
        <p:nvSpPr>
          <p:cNvPr id="450" name="Google Shape;450;g5eeb1ff424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eeb1ff424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5eeb1ff424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eeb1ff424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1" name="Google Shape;461;g5eeb1ff424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linear regression prediction housing california prices with data sampler.ows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housing california prices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Erro: nao existe matriz de confusão para regressão linear</a:t>
            </a:r>
            <a:endParaRPr/>
          </a:p>
        </p:txBody>
      </p:sp>
      <p:sp>
        <p:nvSpPr>
          <p:cNvPr id="462" name="Google Shape;462;g5eeb1ff424_0_3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5eeb1ff424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8" name="Google Shape;468;g5eeb1ff424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linear regression prediction housing california prices with data sampler.ows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housing california prices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Erro: nao existe matriz de confusão para regressão linear</a:t>
            </a:r>
            <a:endParaRPr/>
          </a:p>
        </p:txBody>
      </p:sp>
      <p:sp>
        <p:nvSpPr>
          <p:cNvPr id="469" name="Google Shape;469;g5eeb1ff424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5" name="Google Shape;4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Classificador probabilístico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Assume que existe independência entre os atributos preditores (nem sem é verdade)</a:t>
            </a:r>
            <a:endParaRPr/>
          </a:p>
        </p:txBody>
      </p:sp>
      <p:sp>
        <p:nvSpPr>
          <p:cNvPr id="476" name="Google Shape;476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eeb1ff424_0_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5eeb1ff424_0_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88" name="Google Shape;488;p3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5cef41445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5cef41445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5cef41445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5840794e1e_1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5840794e1e_1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5840794e1e_1_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Eram muito populares em meados dos anos 90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usado no Kinect da Microsoft</a:t>
            </a:r>
            <a:endParaRPr/>
          </a:p>
        </p:txBody>
      </p:sp>
      <p:sp>
        <p:nvSpPr>
          <p:cNvPr id="515" name="Google Shape;515;p3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naive_bayes tree random_forest titanic.ows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file: titanic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Confusion matrix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Scatter plot (status x survived)</a:t>
            </a:r>
            <a:endParaRPr/>
          </a:p>
        </p:txBody>
      </p:sp>
      <p:sp>
        <p:nvSpPr>
          <p:cNvPr id="522" name="Google Shape;522;p5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5840794e1e_1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5840794e1e_1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5840794e1e_1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5bad14a8ed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5bad14a8ed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5bad14a8ed_0_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5bad14a8ed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5bad14a8ed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5bad14a8ed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bad14a8ed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bad14a8ed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0" name="Google Shape;550;g5bad14a8ed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bad14a8ed_0_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bad14a8ed_0_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5bad14a8ed_0_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bad14a8ed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bad14a8ed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g5bad14a8ed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bad14a8ed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bad14a8ed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5bad14a8ed_0_3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7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8" name="Google Shape;588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KNN prediction zoo with data sampler.ows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zoo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8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5bad14a8ed_0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5" name="Google Shape;595;g5bad14a8ed_0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KNN prediction zoo with data sampler.ows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zoo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g5bad14a8ed_0_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5" name="Google Shape;14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5bad14a8ed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2" name="Google Shape;602;g5bad14a8ed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KNN prediction zoo with data sampler.ows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zoo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g5bad14a8ed_0_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cb85f1aaa_0_2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9" name="Google Shape;609;g5cb85f1aaa_0_2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KNN prediction zoo with data sampler.ows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zoo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5cb85f1aaa_0_2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5bad14a8ed_0_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5" name="Google Shape;615;g5bad14a8ed_0_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KNN prediction zoo with data sampler.ows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zoo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g5bad14a8ed_0_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p10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10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1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p1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svm tree with data sampler and preprocess.ows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íris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sata sampler widget: 70% data sample and 30% data test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1" name="Google Shape;641;p1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5bad14a8ed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7" name="Google Shape;647;g5bad14a8ed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svm tree with data sampler and preprocess.ows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íris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sata sampler widget: 70% data sample and 30% data test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48" name="Google Shape;648;g5bad14a8ed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bad14a8ed_0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4" name="Google Shape;654;g5bad14a8ed_0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svm tree with data sampler and preprocess.ows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dataset: íris</a:t>
            </a:r>
            <a:endParaRPr/>
          </a:p>
          <a:p>
            <a:pPr indent="-171450" lvl="0" marL="1714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pt-BR"/>
              <a:t>sata sampler widget: 70% data sample and 30% data test</a:t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55" name="Google Shape;655;g5bad14a8ed_0_10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5eeb1ff424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5eeb1ff424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eeb1ff424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eeb1ff424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g5eeb1ff424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60227c132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60227c132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g60227c132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eeb1ff424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0" name="Google Shape;680;g5eeb1ff424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81" name="Google Shape;681;g5eeb1ff424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eeb1ff424_0_6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7" name="Google Shape;687;g5eeb1ff424_0_6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95250" lvl="0" marL="1714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88" name="Google Shape;688;g5eeb1ff424_0_6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5eeb1ff424_0_7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4" name="Google Shape;694;g5eeb1ff424_0_7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76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695" name="Google Shape;695;g5eeb1ff424_0_7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objetivo da </a:t>
            </a:r>
            <a:r>
              <a:rPr b="1" i="0" lang="pt-B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computação cognitiva</a:t>
            </a:r>
            <a:r>
              <a:rPr b="0" i="0" lang="pt-BR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o de simular os processos do pensamento humano em um modelo computadorizado. Utilizando algoritmos de auto-aprendizagem que usam data mining, reconhecimento de padrões e processamento de linguagem natural, o computador pode imitar a maneira como o cérebro humano funciona.</a:t>
            </a:r>
            <a:endParaRPr b="0"/>
          </a:p>
        </p:txBody>
      </p:sp>
      <p:sp>
        <p:nvSpPr>
          <p:cNvPr id="161" name="Google Shape;16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6" name="Google Shape;166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em ML o treinamento é essencial, o aprendizado é através de dados e de feedbacks (positivos e negativos)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AutoNum type="arabicPeriod"/>
            </a:pPr>
            <a:r>
              <a:rPr lang="pt-BR"/>
              <a:t>Treinamento é essencial</a:t>
            </a:r>
            <a:endParaRPr/>
          </a:p>
        </p:txBody>
      </p:sp>
      <p:sp>
        <p:nvSpPr>
          <p:cNvPr id="167" name="Google Shape;167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a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4232800" cy="68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1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0" name="Google Shape;70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9" name="Google Shape;79;p1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6" name="Google Shape;86;p1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7" name="Google Shape;8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49168" y="6427544"/>
            <a:ext cx="3033432" cy="287067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3"/>
          <p:cNvSpPr txBox="1"/>
          <p:nvPr/>
        </p:nvSpPr>
        <p:spPr>
          <a:xfrm>
            <a:off x="82167" y="6432067"/>
            <a:ext cx="5012400" cy="3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200"/>
              <a:buFont typeface="Calibri"/>
              <a:buNone/>
            </a:pPr>
            <a:r>
              <a:rPr lang="pt-BR" sz="1200">
                <a:solidFill>
                  <a:srgbClr val="CCCC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Copyright © Samsung Electronics 2017. All Rights Reserved</a:t>
            </a:r>
            <a:endParaRPr sz="1200">
              <a:solidFill>
                <a:srgbClr val="CCCC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3"/>
          <p:cNvGrpSpPr/>
          <p:nvPr/>
        </p:nvGrpSpPr>
        <p:grpSpPr>
          <a:xfrm>
            <a:off x="-382" y="-382"/>
            <a:ext cx="12192751" cy="190500"/>
            <a:chOff x="0" y="0"/>
            <a:chExt cx="24385500" cy="381001"/>
          </a:xfrm>
        </p:grpSpPr>
        <p:pic>
          <p:nvPicPr>
            <p:cNvPr id="21" name="Google Shape;21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1"/>
              <a:ext cx="24385500" cy="38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22;p3"/>
            <p:cNvSpPr/>
            <p:nvPr/>
          </p:nvSpPr>
          <p:spPr>
            <a:xfrm>
              <a:off x="0" y="0"/>
              <a:ext cx="24385500" cy="378000"/>
            </a:xfrm>
            <a:prstGeom prst="rect">
              <a:avLst/>
            </a:prstGeom>
            <a:solidFill>
              <a:srgbClr val="DDDDDD">
                <a:alpha val="39607"/>
              </a:srgbClr>
            </a:solidFill>
            <a:ln>
              <a:noFill/>
            </a:ln>
          </p:spPr>
          <p:txBody>
            <a:bodyPr anchorCtr="0" anchor="t" bIns="45675" lIns="91400" spcFirstLastPara="1" rIns="91400" wrap="square" tIns="456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7466"/>
                <a:buFont typeface="Calibri"/>
                <a:buNone/>
              </a:pPr>
              <a:r>
                <a:t/>
              </a:r>
              <a:endParaRPr sz="7466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15600" y="390467"/>
            <a:ext cx="11360800" cy="10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15600" y="1638233"/>
            <a:ext cx="11360800" cy="4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2135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2135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2135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2135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2135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2135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2135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2135"/>
              </a:spcBef>
              <a:spcAft>
                <a:spcPts val="2135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Slide">
  <p:cSld name="1_Title Slide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ctrTitle"/>
          </p:nvPr>
        </p:nvSpPr>
        <p:spPr>
          <a:xfrm>
            <a:off x="342772" y="3122422"/>
            <a:ext cx="11506454" cy="14198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rebuchet MS"/>
              <a:buNone/>
              <a:defRPr b="0" i="0" sz="48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Section 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Relationship Id="rId4" Type="http://schemas.openxmlformats.org/officeDocument/2006/relationships/hyperlink" Target="https://jupyter.readthedocs.io/en/latest/running.html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s3.amazonaws.com/assets.datacamp.com/blog_assets/Numpy_Python_Cheat_Sheet.pdf" TargetMode="External"/><Relationship Id="rId4" Type="http://schemas.openxmlformats.org/officeDocument/2006/relationships/image" Target="../media/image17.png"/><Relationship Id="rId5" Type="http://schemas.openxmlformats.org/officeDocument/2006/relationships/hyperlink" Target="https://towardsdatascience.com/numpy-guide-for-people-in-a-hurry-22232699259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Relationship Id="rId4" Type="http://schemas.openxmlformats.org/officeDocument/2006/relationships/hyperlink" Target="https://pandas.pydata.org/Pandas_Cheat_Sheet.pdf" TargetMode="External"/><Relationship Id="rId5" Type="http://schemas.openxmlformats.org/officeDocument/2006/relationships/hyperlink" Target="https://www.fiverr.com/azwildcat312/python-pandas-data-analysis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hyperlink" Target="https://s3.amazonaws.com/assets.datacamp.com/blog_assets/Scikit_Learn_Cheat_Sheet_Python.pdf" TargetMode="External"/><Relationship Id="rId5" Type="http://schemas.openxmlformats.org/officeDocument/2006/relationships/hyperlink" Target="http://blog.kaggle.com/2015/04/15/scikit-learn-video-2-setting-up-python-for-machine-learning/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Relationship Id="rId9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23.png"/><Relationship Id="rId7" Type="http://schemas.openxmlformats.org/officeDocument/2006/relationships/image" Target="../media/image25.png"/><Relationship Id="rId8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7.png"/><Relationship Id="rId4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mailto:mario.bessa@oceanbrasil.com" TargetMode="External"/><Relationship Id="rId4" Type="http://schemas.openxmlformats.org/officeDocument/2006/relationships/hyperlink" Target="mailto:mbessa@uea.edu.br" TargetMode="External"/><Relationship Id="rId5" Type="http://schemas.openxmlformats.org/officeDocument/2006/relationships/image" Target="../media/image9.png"/><Relationship Id="rId6" Type="http://schemas.openxmlformats.org/officeDocument/2006/relationships/image" Target="../media/image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/>
        </p:nvSpPr>
        <p:spPr>
          <a:xfrm>
            <a:off x="4378520" y="2023367"/>
            <a:ext cx="7518681" cy="27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4800" u="none" cap="none" strike="noStrike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Machine Learning com </a:t>
            </a:r>
            <a:r>
              <a:rPr lang="pt-BR" sz="4800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Python</a:t>
            </a:r>
            <a:endParaRPr/>
          </a:p>
          <a:p>
            <a:pPr indent="0" lvl="0" marL="0" marR="0" rtl="0" algn="ct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092B85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2400" u="none" cap="none" strike="noStrike">
                <a:solidFill>
                  <a:srgbClr val="B7B7B7"/>
                </a:solidFill>
                <a:latin typeface="Roboto Light"/>
                <a:ea typeface="Roboto Light"/>
                <a:cs typeface="Roboto Light"/>
                <a:sym typeface="Roboto Light"/>
              </a:rPr>
              <a:t>mario bessa</a:t>
            </a:r>
            <a:endParaRPr b="0" i="0" sz="2400" u="none" cap="none" strike="noStrike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B7B7B7"/>
                </a:solidFill>
                <a:latin typeface="Roboto Light"/>
                <a:ea typeface="Roboto Light"/>
                <a:cs typeface="Roboto Light"/>
                <a:sym typeface="Roboto Light"/>
              </a:rPr>
              <a:t>manoel florencio</a:t>
            </a:r>
            <a:endParaRPr sz="2400">
              <a:solidFill>
                <a:srgbClr val="B7B7B7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6403" y="6108732"/>
            <a:ext cx="4653167" cy="440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3201" y="203201"/>
            <a:ext cx="12700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/>
          <p:nvPr/>
        </p:nvSpPr>
        <p:spPr>
          <a:xfrm>
            <a:off x="5134635" y="1936553"/>
            <a:ext cx="1168800" cy="86800"/>
          </a:xfrm>
          <a:prstGeom prst="rect">
            <a:avLst/>
          </a:prstGeom>
          <a:solidFill>
            <a:srgbClr val="C23D9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23D9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pt-BR"/>
              <a:t>O que isso muda na sua vida?</a:t>
            </a:r>
            <a:endParaRPr/>
          </a:p>
        </p:txBody>
      </p:sp>
      <p:sp>
        <p:nvSpPr>
          <p:cNvPr id="194" name="Google Shape;194;p26"/>
          <p:cNvSpPr txBox="1"/>
          <p:nvPr>
            <p:ph idx="1" type="body"/>
          </p:nvPr>
        </p:nvSpPr>
        <p:spPr>
          <a:xfrm>
            <a:off x="838200" y="1825625"/>
            <a:ext cx="1107130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Processamento de imagem e visão computacional, para reconhecimento facial, detecção de movimento e detecção de objetos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Biologia computacional, para detecção de tumores, descoberta de drogas e sequenciamento de DNA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Processamento de linguagem natural, para aplicações de reconhecimento de voz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Finanças computacionais, para pontuação de crédito e negociação algorítmica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Ferramentas para aprendizado de máquina</a:t>
            </a:r>
            <a:endParaRPr/>
          </a:p>
        </p:txBody>
      </p:sp>
      <p:sp>
        <p:nvSpPr>
          <p:cNvPr id="200" name="Google Shape;200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pt-BR" sz="2200"/>
              <a:t>Algoritmos de aprendizagem de máquina</a:t>
            </a:r>
            <a:endParaRPr sz="2200"/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pt-BR" sz="2000"/>
              <a:t>Regressão Linear e Regressão Logística</a:t>
            </a:r>
            <a:endParaRPr sz="2000"/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Naive Bayes</a:t>
            </a:r>
            <a:endParaRPr sz="2000"/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Árvores de Decisão e Floresta Aleatória</a:t>
            </a:r>
            <a:endParaRPr sz="2000"/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KNN (vizinhos mais próximos)</a:t>
            </a:r>
            <a:endParaRPr sz="2000"/>
          </a:p>
          <a:p>
            <a:pPr indent="-203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SVM (máquinas de vetores de suporte)</a:t>
            </a:r>
            <a:endParaRPr sz="2000"/>
          </a:p>
          <a:p>
            <a:pPr indent="-241300" lvl="1" marL="685800" rtl="0" algn="l">
              <a:spcBef>
                <a:spcPts val="500"/>
              </a:spcBef>
              <a:spcAft>
                <a:spcPts val="0"/>
              </a:spcAft>
              <a:buSzPts val="2000"/>
              <a:buChar char="•"/>
            </a:pPr>
            <a:r>
              <a:rPr lang="pt-BR" sz="2000"/>
              <a:t>Redes Neurais Artificiais</a:t>
            </a:r>
            <a:endParaRPr sz="2000"/>
          </a:p>
          <a:p>
            <a:pPr indent="-190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pt-BR" sz="2200"/>
              <a:t>Bibliotecas</a:t>
            </a:r>
            <a:endParaRPr sz="2200"/>
          </a:p>
          <a:p>
            <a:pPr indent="-2413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Numpy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Pandas</a:t>
            </a:r>
            <a:endParaRPr sz="2000"/>
          </a:p>
          <a:p>
            <a:pPr indent="-241300" lvl="1" marL="6858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Scikit-learn </a:t>
            </a:r>
            <a:endParaRPr sz="2000"/>
          </a:p>
          <a:p>
            <a:pPr indent="-1905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pt-BR" sz="2200"/>
              <a:t>Prática</a:t>
            </a:r>
            <a:endParaRPr sz="22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01" name="Google Shape;201;p27"/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pic>
        <p:nvPicPr>
          <p:cNvPr id="202" name="Google Shape;2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72125" y="4127973"/>
            <a:ext cx="2458339" cy="132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8800" y="1825613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PyData Stack</a:t>
            </a:r>
            <a:endParaRPr/>
          </a:p>
        </p:txBody>
      </p:sp>
      <p:pic>
        <p:nvPicPr>
          <p:cNvPr id="210" name="Google Shape;21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538" y="1519325"/>
            <a:ext cx="6708926" cy="500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Jupyter Notebook</a:t>
            </a:r>
            <a:endParaRPr/>
          </a:p>
        </p:txBody>
      </p:sp>
      <p:sp>
        <p:nvSpPr>
          <p:cNvPr id="217" name="Google Shape;217;p2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Aplicação Web que permite criar e compartilhar documentos.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Contém código, equações, visualizações e textos narrativos.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Uso sugerido para: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Modelagem Estatística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Visualização de Dados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/>
              <a:t>	</a:t>
            </a:r>
            <a:r>
              <a:rPr b="1" lang="pt-BR"/>
              <a:t>Limpeza e Transformação de dados</a:t>
            </a:r>
            <a:endParaRPr b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b="1" lang="pt-BR"/>
              <a:t>Aprendizado de Máquina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pt-BR"/>
              <a:t> </a:t>
            </a:r>
            <a:endParaRPr/>
          </a:p>
        </p:txBody>
      </p:sp>
      <p:pic>
        <p:nvPicPr>
          <p:cNvPr id="218" name="Google Shape;2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3925" y="277138"/>
            <a:ext cx="1294550" cy="15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3">
            <a:alphaModFix/>
          </a:blip>
          <a:srcRect b="9934" l="0" r="0" t="0"/>
          <a:stretch/>
        </p:blipFill>
        <p:spPr>
          <a:xfrm>
            <a:off x="293075" y="0"/>
            <a:ext cx="11605851" cy="617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/>
        </p:nvSpPr>
        <p:spPr>
          <a:xfrm>
            <a:off x="200025" y="6386525"/>
            <a:ext cx="68865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https://jupyter.readthedocs.io/en/latest/running.html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Numpy</a:t>
            </a:r>
            <a:endParaRPr/>
          </a:p>
        </p:txBody>
      </p:sp>
      <p:sp>
        <p:nvSpPr>
          <p:cNvPr id="234" name="Google Shape;234;p31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Biblioteca para auxílio em cálculos numéricos e álgebra linear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Tempo de execução otimizado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Estrutura de dados </a:t>
            </a:r>
            <a:r>
              <a:rPr i="1" lang="pt-BR"/>
              <a:t>Array</a:t>
            </a:r>
            <a:endParaRPr i="1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Facilita cálculos vetoriais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i="1" lang="pt-BR"/>
              <a:t> </a:t>
            </a:r>
            <a:endParaRPr/>
          </a:p>
        </p:txBody>
      </p:sp>
      <p:pic>
        <p:nvPicPr>
          <p:cNvPr id="235" name="Google Shape;23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9675" y="4338"/>
            <a:ext cx="2047275" cy="20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2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2"/>
          <p:cNvSpPr txBox="1"/>
          <p:nvPr/>
        </p:nvSpPr>
        <p:spPr>
          <a:xfrm>
            <a:off x="157150" y="6457950"/>
            <a:ext cx="840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Cheat Sheet: </a:t>
            </a:r>
            <a:r>
              <a:rPr lang="pt-BR" sz="1100" u="sng">
                <a:solidFill>
                  <a:schemeClr val="hlink"/>
                </a:solidFill>
                <a:hlinkClick r:id="rId3"/>
              </a:rPr>
              <a:t>https://s3.amazonaws.com/assets.datacamp.com/blog_assets/Numpy_Python_Cheat_Sheet.pdf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9425" y="233363"/>
            <a:ext cx="5953125" cy="553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157150" y="6176825"/>
            <a:ext cx="840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</a:t>
            </a:r>
            <a:r>
              <a:rPr lang="pt-BR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pt-BR" sz="1100" u="sng">
                <a:solidFill>
                  <a:schemeClr val="hlink"/>
                </a:solidFill>
                <a:hlinkClick r:id="rId5"/>
              </a:rPr>
              <a:t>https://towardsdatascience.com/numpy-guide-for-people-in-a-hurry-22232699259f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Pandas</a:t>
            </a:r>
            <a:endParaRPr/>
          </a:p>
        </p:txBody>
      </p:sp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381000" y="2359025"/>
            <a:ext cx="118110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Biblioteca construída por cima do Numpy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Implementa estruturas de dados mais complexas, como </a:t>
            </a:r>
            <a:r>
              <a:rPr i="1" lang="pt-BR"/>
              <a:t>Series</a:t>
            </a:r>
            <a:r>
              <a:rPr lang="pt-BR"/>
              <a:t> e </a:t>
            </a:r>
            <a:r>
              <a:rPr i="1" lang="pt-BR"/>
              <a:t>Dataframe</a:t>
            </a:r>
            <a:r>
              <a:rPr lang="pt-BR"/>
              <a:t>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Usada para facilitar a leitura, escrita e manipulação de dados estruturados </a:t>
            </a:r>
            <a:endParaRPr/>
          </a:p>
        </p:txBody>
      </p:sp>
      <p:pic>
        <p:nvPicPr>
          <p:cNvPr id="253" name="Google Shape;2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4674" y="265573"/>
            <a:ext cx="1944025" cy="15248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3875" y="365125"/>
            <a:ext cx="8644250" cy="539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4"/>
          <p:cNvSpPr txBox="1"/>
          <p:nvPr/>
        </p:nvSpPr>
        <p:spPr>
          <a:xfrm>
            <a:off x="157150" y="6457950"/>
            <a:ext cx="840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Cheat Sheet: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https://pandas.pydata.org/Pandas_Cheat_Sheet.pdf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4"/>
          <p:cNvSpPr txBox="1"/>
          <p:nvPr/>
        </p:nvSpPr>
        <p:spPr>
          <a:xfrm>
            <a:off x="157150" y="6176825"/>
            <a:ext cx="840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100" u="sng">
                <a:solidFill>
                  <a:schemeClr val="hlink"/>
                </a:solidFill>
                <a:hlinkClick r:id="rId5"/>
              </a:rPr>
              <a:t>https://www.fiverr.com/azwildcat312/python-pandas-data-analysis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Scikit-learn</a:t>
            </a:r>
            <a:endParaRPr/>
          </a:p>
        </p:txBody>
      </p:sp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838200" y="2352000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Biblioteca para análise e mineração de dados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Construída por cima do Numpy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Implementa diversos algoritmos de aprendizado de máquina de forma Orientada a Objetos.</a:t>
            </a:r>
            <a:endParaRPr/>
          </a:p>
        </p:txBody>
      </p:sp>
      <p:pic>
        <p:nvPicPr>
          <p:cNvPr id="271" name="Google Shape;2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1088" y="365186"/>
            <a:ext cx="2458339" cy="132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/>
          <p:nvPr/>
        </p:nvSpPr>
        <p:spPr>
          <a:xfrm>
            <a:off x="0" y="192400"/>
            <a:ext cx="4664800" cy="6146400"/>
          </a:xfrm>
          <a:prstGeom prst="rect">
            <a:avLst/>
          </a:prstGeom>
          <a:solidFill>
            <a:srgbClr val="49BFF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8"/>
          <p:cNvSpPr txBox="1"/>
          <p:nvPr/>
        </p:nvSpPr>
        <p:spPr>
          <a:xfrm>
            <a:off x="4898576" y="1290067"/>
            <a:ext cx="2480419" cy="36026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WIFI</a:t>
            </a:r>
            <a:r>
              <a:rPr lang="pt-BR" sz="4000">
                <a:solidFill>
                  <a:srgbClr val="49BFFC"/>
                </a:solidFill>
                <a:latin typeface="Roboto Thin"/>
                <a:ea typeface="Roboto Thin"/>
                <a:cs typeface="Roboto Thin"/>
                <a:sym typeface="Roboto Thin"/>
              </a:rPr>
              <a:t> </a:t>
            </a:r>
            <a:endParaRPr sz="4000">
              <a:solidFill>
                <a:srgbClr val="49BFFC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16" name="Google Shape;116;p18"/>
          <p:cNvSpPr txBox="1"/>
          <p:nvPr/>
        </p:nvSpPr>
        <p:spPr>
          <a:xfrm>
            <a:off x="746600" y="2896367"/>
            <a:ext cx="3498800" cy="3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ACESSO A </a:t>
            </a:r>
            <a:r>
              <a:rPr lang="pt-BR" sz="4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INTERNET </a:t>
            </a:r>
            <a:endParaRPr sz="4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92B8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17" name="Google Shape;11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6601" y="1256367"/>
            <a:ext cx="2452599" cy="137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8"/>
          <p:cNvSpPr txBox="1"/>
          <p:nvPr/>
        </p:nvSpPr>
        <p:spPr>
          <a:xfrm>
            <a:off x="4881600" y="1881317"/>
            <a:ext cx="73104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9BFFC"/>
                </a:solidFill>
                <a:latin typeface="Roboto Black"/>
                <a:ea typeface="Roboto Black"/>
                <a:cs typeface="Roboto Black"/>
                <a:sym typeface="Roboto Black"/>
              </a:rPr>
              <a:t>convidado</a:t>
            </a:r>
            <a:endParaRPr sz="4800">
              <a:solidFill>
                <a:srgbClr val="49BFF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4877311" y="3806595"/>
            <a:ext cx="3309759" cy="467691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92B85"/>
              </a:buClr>
              <a:buSzPts val="4800"/>
              <a:buFont typeface="Roboto Black"/>
              <a:buNone/>
            </a:pPr>
            <a:r>
              <a:rPr lang="pt-BR" sz="4800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SENHA</a:t>
            </a:r>
            <a:endParaRPr sz="4800">
              <a:solidFill>
                <a:srgbClr val="092B8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881600" y="4410984"/>
            <a:ext cx="7310400" cy="104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49BFFC"/>
                </a:solidFill>
                <a:latin typeface="Roboto Black"/>
                <a:ea typeface="Roboto Black"/>
                <a:cs typeface="Roboto Black"/>
                <a:sym typeface="Roboto Black"/>
              </a:rPr>
              <a:t>oiconvidado</a:t>
            </a:r>
            <a:endParaRPr sz="4800">
              <a:solidFill>
                <a:srgbClr val="49BFF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8"/>
          <p:cNvSpPr txBox="1"/>
          <p:nvPr/>
        </p:nvSpPr>
        <p:spPr>
          <a:xfrm>
            <a:off x="12984480" y="45720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6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9" name="Google Shape;2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200" y="189338"/>
            <a:ext cx="9753600" cy="53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6"/>
          <p:cNvSpPr txBox="1"/>
          <p:nvPr/>
        </p:nvSpPr>
        <p:spPr>
          <a:xfrm>
            <a:off x="157150" y="6457950"/>
            <a:ext cx="840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Cheat Sheet: </a:t>
            </a:r>
            <a:r>
              <a:rPr lang="pt-BR" sz="1100" u="sng">
                <a:solidFill>
                  <a:schemeClr val="hlink"/>
                </a:solidFill>
                <a:hlinkClick r:id="rId4"/>
              </a:rPr>
              <a:t>https://s3.amazonaws.com/assets.datacamp.com/blog_assets/Scikit_Learn_Cheat_Sheet_Python.pdf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36"/>
          <p:cNvSpPr txBox="1"/>
          <p:nvPr/>
        </p:nvSpPr>
        <p:spPr>
          <a:xfrm>
            <a:off x="157150" y="6176825"/>
            <a:ext cx="8400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Fonte: </a:t>
            </a:r>
            <a:r>
              <a:rPr lang="pt-BR" sz="1100" u="sng">
                <a:solidFill>
                  <a:schemeClr val="hlink"/>
                </a:solidFill>
                <a:hlinkClick r:id="rId5"/>
              </a:rPr>
              <a:t>http://blog.kaggle.com/2015/04/15/scikit-learn-video-2-setting-up-python-for-machine-learning/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association classification machine learning" id="286" name="Google Shape;28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5197" y="0"/>
            <a:ext cx="9003963" cy="676002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7"/>
          <p:cNvSpPr txBox="1"/>
          <p:nvPr/>
        </p:nvSpPr>
        <p:spPr>
          <a:xfrm rot="-5400000">
            <a:off x="-717771" y="3802032"/>
            <a:ext cx="4211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supervised</a:t>
            </a:r>
            <a:endParaRPr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37"/>
          <p:cNvSpPr txBox="1"/>
          <p:nvPr/>
        </p:nvSpPr>
        <p:spPr>
          <a:xfrm rot="-5400000">
            <a:off x="7930066" y="3794936"/>
            <a:ext cx="42111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unsupervised</a:t>
            </a:r>
            <a:endParaRPr sz="36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8"/>
          <p:cNvSpPr/>
          <p:nvPr/>
        </p:nvSpPr>
        <p:spPr>
          <a:xfrm>
            <a:off x="118871" y="2655442"/>
            <a:ext cx="1297305" cy="1709420"/>
          </a:xfrm>
          <a:custGeom>
            <a:rect b="b" l="l" r="r" t="t"/>
            <a:pathLst>
              <a:path extrusionOk="0" h="1709420" w="1297305">
                <a:moveTo>
                  <a:pt x="0" y="0"/>
                </a:moveTo>
                <a:lnTo>
                  <a:pt x="0" y="1547241"/>
                </a:lnTo>
                <a:lnTo>
                  <a:pt x="3805" y="1564904"/>
                </a:lnTo>
                <a:lnTo>
                  <a:pt x="33058" y="1598475"/>
                </a:lnTo>
                <a:lnTo>
                  <a:pt x="88533" y="1629047"/>
                </a:lnTo>
                <a:lnTo>
                  <a:pt x="125114" y="1642962"/>
                </a:lnTo>
                <a:lnTo>
                  <a:pt x="167064" y="1655831"/>
                </a:lnTo>
                <a:lnTo>
                  <a:pt x="213986" y="1667555"/>
                </a:lnTo>
                <a:lnTo>
                  <a:pt x="265486" y="1678036"/>
                </a:lnTo>
                <a:lnTo>
                  <a:pt x="321168" y="1687176"/>
                </a:lnTo>
                <a:lnTo>
                  <a:pt x="380637" y="1694875"/>
                </a:lnTo>
                <a:lnTo>
                  <a:pt x="443496" y="1701034"/>
                </a:lnTo>
                <a:lnTo>
                  <a:pt x="509350" y="1705556"/>
                </a:lnTo>
                <a:lnTo>
                  <a:pt x="577804" y="1708342"/>
                </a:lnTo>
                <a:lnTo>
                  <a:pt x="648462" y="1709293"/>
                </a:lnTo>
                <a:lnTo>
                  <a:pt x="719119" y="1708342"/>
                </a:lnTo>
                <a:lnTo>
                  <a:pt x="787573" y="1705556"/>
                </a:lnTo>
                <a:lnTo>
                  <a:pt x="853427" y="1701034"/>
                </a:lnTo>
                <a:lnTo>
                  <a:pt x="916286" y="1694875"/>
                </a:lnTo>
                <a:lnTo>
                  <a:pt x="975755" y="1687176"/>
                </a:lnTo>
                <a:lnTo>
                  <a:pt x="1031437" y="1678036"/>
                </a:lnTo>
                <a:lnTo>
                  <a:pt x="1082937" y="1667555"/>
                </a:lnTo>
                <a:lnTo>
                  <a:pt x="1129859" y="1655831"/>
                </a:lnTo>
                <a:lnTo>
                  <a:pt x="1171809" y="1642962"/>
                </a:lnTo>
                <a:lnTo>
                  <a:pt x="1208390" y="1629047"/>
                </a:lnTo>
                <a:lnTo>
                  <a:pt x="1263865" y="1598475"/>
                </a:lnTo>
                <a:lnTo>
                  <a:pt x="1293118" y="1564904"/>
                </a:lnTo>
                <a:lnTo>
                  <a:pt x="1296924" y="1547241"/>
                </a:lnTo>
                <a:lnTo>
                  <a:pt x="1296924" y="162052"/>
                </a:lnTo>
                <a:lnTo>
                  <a:pt x="648462" y="162052"/>
                </a:lnTo>
                <a:lnTo>
                  <a:pt x="577804" y="161101"/>
                </a:lnTo>
                <a:lnTo>
                  <a:pt x="509350" y="158315"/>
                </a:lnTo>
                <a:lnTo>
                  <a:pt x="443496" y="153793"/>
                </a:lnTo>
                <a:lnTo>
                  <a:pt x="380637" y="147634"/>
                </a:lnTo>
                <a:lnTo>
                  <a:pt x="321168" y="139935"/>
                </a:lnTo>
                <a:lnTo>
                  <a:pt x="265486" y="130795"/>
                </a:lnTo>
                <a:lnTo>
                  <a:pt x="213986" y="120314"/>
                </a:lnTo>
                <a:lnTo>
                  <a:pt x="167064" y="108590"/>
                </a:lnTo>
                <a:lnTo>
                  <a:pt x="125114" y="95721"/>
                </a:lnTo>
                <a:lnTo>
                  <a:pt x="88533" y="81806"/>
                </a:lnTo>
                <a:lnTo>
                  <a:pt x="33058" y="51234"/>
                </a:lnTo>
                <a:lnTo>
                  <a:pt x="3805" y="17663"/>
                </a:lnTo>
                <a:lnTo>
                  <a:pt x="0" y="0"/>
                </a:lnTo>
                <a:close/>
              </a:path>
              <a:path extrusionOk="0" h="1709420" w="1297305">
                <a:moveTo>
                  <a:pt x="1296924" y="0"/>
                </a:moveTo>
                <a:lnTo>
                  <a:pt x="1263865" y="51234"/>
                </a:lnTo>
                <a:lnTo>
                  <a:pt x="1208390" y="81806"/>
                </a:lnTo>
                <a:lnTo>
                  <a:pt x="1171809" y="95721"/>
                </a:lnTo>
                <a:lnTo>
                  <a:pt x="1129859" y="108590"/>
                </a:lnTo>
                <a:lnTo>
                  <a:pt x="1082937" y="120314"/>
                </a:lnTo>
                <a:lnTo>
                  <a:pt x="1031437" y="130795"/>
                </a:lnTo>
                <a:lnTo>
                  <a:pt x="975755" y="139935"/>
                </a:lnTo>
                <a:lnTo>
                  <a:pt x="916286" y="147634"/>
                </a:lnTo>
                <a:lnTo>
                  <a:pt x="853427" y="153793"/>
                </a:lnTo>
                <a:lnTo>
                  <a:pt x="787573" y="158315"/>
                </a:lnTo>
                <a:lnTo>
                  <a:pt x="719119" y="161101"/>
                </a:lnTo>
                <a:lnTo>
                  <a:pt x="648462" y="162052"/>
                </a:lnTo>
                <a:lnTo>
                  <a:pt x="1296924" y="162052"/>
                </a:lnTo>
                <a:lnTo>
                  <a:pt x="1296924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38"/>
          <p:cNvSpPr/>
          <p:nvPr/>
        </p:nvSpPr>
        <p:spPr>
          <a:xfrm>
            <a:off x="118871" y="2493264"/>
            <a:ext cx="1297305" cy="324485"/>
          </a:xfrm>
          <a:custGeom>
            <a:rect b="b" l="l" r="r" t="t"/>
            <a:pathLst>
              <a:path extrusionOk="0" h="324485" w="1297305">
                <a:moveTo>
                  <a:pt x="648462" y="0"/>
                </a:moveTo>
                <a:lnTo>
                  <a:pt x="577804" y="952"/>
                </a:lnTo>
                <a:lnTo>
                  <a:pt x="509350" y="3742"/>
                </a:lnTo>
                <a:lnTo>
                  <a:pt x="443496" y="8271"/>
                </a:lnTo>
                <a:lnTo>
                  <a:pt x="380637" y="14440"/>
                </a:lnTo>
                <a:lnTo>
                  <a:pt x="321168" y="22149"/>
                </a:lnTo>
                <a:lnTo>
                  <a:pt x="265486" y="31300"/>
                </a:lnTo>
                <a:lnTo>
                  <a:pt x="213986" y="41794"/>
                </a:lnTo>
                <a:lnTo>
                  <a:pt x="167064" y="53531"/>
                </a:lnTo>
                <a:lnTo>
                  <a:pt x="125114" y="66412"/>
                </a:lnTo>
                <a:lnTo>
                  <a:pt x="88533" y="80339"/>
                </a:lnTo>
                <a:lnTo>
                  <a:pt x="33058" y="110930"/>
                </a:lnTo>
                <a:lnTo>
                  <a:pt x="3805" y="144513"/>
                </a:lnTo>
                <a:lnTo>
                  <a:pt x="0" y="162178"/>
                </a:lnTo>
                <a:lnTo>
                  <a:pt x="3805" y="179842"/>
                </a:lnTo>
                <a:lnTo>
                  <a:pt x="33058" y="213413"/>
                </a:lnTo>
                <a:lnTo>
                  <a:pt x="88533" y="243985"/>
                </a:lnTo>
                <a:lnTo>
                  <a:pt x="125114" y="257900"/>
                </a:lnTo>
                <a:lnTo>
                  <a:pt x="167064" y="270769"/>
                </a:lnTo>
                <a:lnTo>
                  <a:pt x="213986" y="282493"/>
                </a:lnTo>
                <a:lnTo>
                  <a:pt x="265486" y="292974"/>
                </a:lnTo>
                <a:lnTo>
                  <a:pt x="321168" y="302114"/>
                </a:lnTo>
                <a:lnTo>
                  <a:pt x="380637" y="309813"/>
                </a:lnTo>
                <a:lnTo>
                  <a:pt x="443496" y="315972"/>
                </a:lnTo>
                <a:lnTo>
                  <a:pt x="509350" y="320494"/>
                </a:lnTo>
                <a:lnTo>
                  <a:pt x="577804" y="323280"/>
                </a:lnTo>
                <a:lnTo>
                  <a:pt x="648462" y="324231"/>
                </a:lnTo>
                <a:lnTo>
                  <a:pt x="719119" y="323280"/>
                </a:lnTo>
                <a:lnTo>
                  <a:pt x="787573" y="320494"/>
                </a:lnTo>
                <a:lnTo>
                  <a:pt x="853427" y="315972"/>
                </a:lnTo>
                <a:lnTo>
                  <a:pt x="916286" y="309813"/>
                </a:lnTo>
                <a:lnTo>
                  <a:pt x="975755" y="302114"/>
                </a:lnTo>
                <a:lnTo>
                  <a:pt x="1031437" y="292974"/>
                </a:lnTo>
                <a:lnTo>
                  <a:pt x="1082937" y="282493"/>
                </a:lnTo>
                <a:lnTo>
                  <a:pt x="1129859" y="270769"/>
                </a:lnTo>
                <a:lnTo>
                  <a:pt x="1171809" y="257900"/>
                </a:lnTo>
                <a:lnTo>
                  <a:pt x="1208390" y="243985"/>
                </a:lnTo>
                <a:lnTo>
                  <a:pt x="1263865" y="213413"/>
                </a:lnTo>
                <a:lnTo>
                  <a:pt x="1293118" y="179842"/>
                </a:lnTo>
                <a:lnTo>
                  <a:pt x="1296924" y="162178"/>
                </a:lnTo>
                <a:lnTo>
                  <a:pt x="1293118" y="144513"/>
                </a:lnTo>
                <a:lnTo>
                  <a:pt x="1263865" y="110930"/>
                </a:lnTo>
                <a:lnTo>
                  <a:pt x="1208390" y="80339"/>
                </a:lnTo>
                <a:lnTo>
                  <a:pt x="1171809" y="66412"/>
                </a:lnTo>
                <a:lnTo>
                  <a:pt x="1129859" y="53531"/>
                </a:lnTo>
                <a:lnTo>
                  <a:pt x="1082937" y="41794"/>
                </a:lnTo>
                <a:lnTo>
                  <a:pt x="1031437" y="31300"/>
                </a:lnTo>
                <a:lnTo>
                  <a:pt x="975755" y="22149"/>
                </a:lnTo>
                <a:lnTo>
                  <a:pt x="916286" y="14440"/>
                </a:lnTo>
                <a:lnTo>
                  <a:pt x="853427" y="8271"/>
                </a:lnTo>
                <a:lnTo>
                  <a:pt x="787573" y="3742"/>
                </a:lnTo>
                <a:lnTo>
                  <a:pt x="719119" y="952"/>
                </a:lnTo>
                <a:lnTo>
                  <a:pt x="648462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8"/>
          <p:cNvSpPr/>
          <p:nvPr/>
        </p:nvSpPr>
        <p:spPr>
          <a:xfrm>
            <a:off x="118871" y="2493264"/>
            <a:ext cx="1297305" cy="324485"/>
          </a:xfrm>
          <a:custGeom>
            <a:rect b="b" l="l" r="r" t="t"/>
            <a:pathLst>
              <a:path extrusionOk="0" h="324485" w="1297305">
                <a:moveTo>
                  <a:pt x="1296924" y="162178"/>
                </a:moveTo>
                <a:lnTo>
                  <a:pt x="1263865" y="213413"/>
                </a:lnTo>
                <a:lnTo>
                  <a:pt x="1208390" y="243985"/>
                </a:lnTo>
                <a:lnTo>
                  <a:pt x="1171809" y="257900"/>
                </a:lnTo>
                <a:lnTo>
                  <a:pt x="1129859" y="270769"/>
                </a:lnTo>
                <a:lnTo>
                  <a:pt x="1082937" y="282493"/>
                </a:lnTo>
                <a:lnTo>
                  <a:pt x="1031437" y="292974"/>
                </a:lnTo>
                <a:lnTo>
                  <a:pt x="975755" y="302114"/>
                </a:lnTo>
                <a:lnTo>
                  <a:pt x="916286" y="309813"/>
                </a:lnTo>
                <a:lnTo>
                  <a:pt x="853427" y="315972"/>
                </a:lnTo>
                <a:lnTo>
                  <a:pt x="787573" y="320494"/>
                </a:lnTo>
                <a:lnTo>
                  <a:pt x="719119" y="323280"/>
                </a:lnTo>
                <a:lnTo>
                  <a:pt x="648462" y="324231"/>
                </a:lnTo>
                <a:lnTo>
                  <a:pt x="577804" y="323280"/>
                </a:lnTo>
                <a:lnTo>
                  <a:pt x="509350" y="320494"/>
                </a:lnTo>
                <a:lnTo>
                  <a:pt x="443496" y="315972"/>
                </a:lnTo>
                <a:lnTo>
                  <a:pt x="380637" y="309813"/>
                </a:lnTo>
                <a:lnTo>
                  <a:pt x="321168" y="302114"/>
                </a:lnTo>
                <a:lnTo>
                  <a:pt x="265486" y="292974"/>
                </a:lnTo>
                <a:lnTo>
                  <a:pt x="213986" y="282493"/>
                </a:lnTo>
                <a:lnTo>
                  <a:pt x="167064" y="270769"/>
                </a:lnTo>
                <a:lnTo>
                  <a:pt x="125114" y="257900"/>
                </a:lnTo>
                <a:lnTo>
                  <a:pt x="88533" y="243985"/>
                </a:lnTo>
                <a:lnTo>
                  <a:pt x="33058" y="213413"/>
                </a:lnTo>
                <a:lnTo>
                  <a:pt x="3805" y="179842"/>
                </a:lnTo>
                <a:lnTo>
                  <a:pt x="0" y="162178"/>
                </a:lnTo>
                <a:lnTo>
                  <a:pt x="3805" y="144513"/>
                </a:lnTo>
                <a:lnTo>
                  <a:pt x="33058" y="110930"/>
                </a:lnTo>
                <a:lnTo>
                  <a:pt x="88533" y="80339"/>
                </a:lnTo>
                <a:lnTo>
                  <a:pt x="125114" y="66412"/>
                </a:lnTo>
                <a:lnTo>
                  <a:pt x="167064" y="53531"/>
                </a:lnTo>
                <a:lnTo>
                  <a:pt x="213986" y="41794"/>
                </a:lnTo>
                <a:lnTo>
                  <a:pt x="265486" y="31300"/>
                </a:lnTo>
                <a:lnTo>
                  <a:pt x="321168" y="22149"/>
                </a:lnTo>
                <a:lnTo>
                  <a:pt x="380637" y="14440"/>
                </a:lnTo>
                <a:lnTo>
                  <a:pt x="443496" y="8271"/>
                </a:lnTo>
                <a:lnTo>
                  <a:pt x="509350" y="3742"/>
                </a:lnTo>
                <a:lnTo>
                  <a:pt x="577804" y="952"/>
                </a:lnTo>
                <a:lnTo>
                  <a:pt x="648462" y="0"/>
                </a:lnTo>
                <a:lnTo>
                  <a:pt x="719119" y="952"/>
                </a:lnTo>
                <a:lnTo>
                  <a:pt x="787573" y="3742"/>
                </a:lnTo>
                <a:lnTo>
                  <a:pt x="853427" y="8271"/>
                </a:lnTo>
                <a:lnTo>
                  <a:pt x="916286" y="14440"/>
                </a:lnTo>
                <a:lnTo>
                  <a:pt x="975755" y="22149"/>
                </a:lnTo>
                <a:lnTo>
                  <a:pt x="1031437" y="31300"/>
                </a:lnTo>
                <a:lnTo>
                  <a:pt x="1082937" y="41794"/>
                </a:lnTo>
                <a:lnTo>
                  <a:pt x="1129859" y="53531"/>
                </a:lnTo>
                <a:lnTo>
                  <a:pt x="1171809" y="66412"/>
                </a:lnTo>
                <a:lnTo>
                  <a:pt x="1208390" y="80339"/>
                </a:lnTo>
                <a:lnTo>
                  <a:pt x="1263865" y="110930"/>
                </a:lnTo>
                <a:lnTo>
                  <a:pt x="1293118" y="144513"/>
                </a:lnTo>
                <a:lnTo>
                  <a:pt x="1296924" y="162178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38"/>
          <p:cNvSpPr/>
          <p:nvPr/>
        </p:nvSpPr>
        <p:spPr>
          <a:xfrm>
            <a:off x="118871" y="2655442"/>
            <a:ext cx="1297305" cy="1709420"/>
          </a:xfrm>
          <a:custGeom>
            <a:rect b="b" l="l" r="r" t="t"/>
            <a:pathLst>
              <a:path extrusionOk="0" h="1709420" w="1297305">
                <a:moveTo>
                  <a:pt x="1296924" y="0"/>
                </a:moveTo>
                <a:lnTo>
                  <a:pt x="1296924" y="1547241"/>
                </a:lnTo>
                <a:lnTo>
                  <a:pt x="1293118" y="1564904"/>
                </a:lnTo>
                <a:lnTo>
                  <a:pt x="1263865" y="1598475"/>
                </a:lnTo>
                <a:lnTo>
                  <a:pt x="1208390" y="1629047"/>
                </a:lnTo>
                <a:lnTo>
                  <a:pt x="1171809" y="1642962"/>
                </a:lnTo>
                <a:lnTo>
                  <a:pt x="1129859" y="1655831"/>
                </a:lnTo>
                <a:lnTo>
                  <a:pt x="1082937" y="1667555"/>
                </a:lnTo>
                <a:lnTo>
                  <a:pt x="1031437" y="1678036"/>
                </a:lnTo>
                <a:lnTo>
                  <a:pt x="975755" y="1687176"/>
                </a:lnTo>
                <a:lnTo>
                  <a:pt x="916286" y="1694875"/>
                </a:lnTo>
                <a:lnTo>
                  <a:pt x="853427" y="1701034"/>
                </a:lnTo>
                <a:lnTo>
                  <a:pt x="787573" y="1705556"/>
                </a:lnTo>
                <a:lnTo>
                  <a:pt x="719119" y="1708342"/>
                </a:lnTo>
                <a:lnTo>
                  <a:pt x="648462" y="1709293"/>
                </a:lnTo>
                <a:lnTo>
                  <a:pt x="577804" y="1708342"/>
                </a:lnTo>
                <a:lnTo>
                  <a:pt x="509350" y="1705556"/>
                </a:lnTo>
                <a:lnTo>
                  <a:pt x="443496" y="1701034"/>
                </a:lnTo>
                <a:lnTo>
                  <a:pt x="380637" y="1694875"/>
                </a:lnTo>
                <a:lnTo>
                  <a:pt x="321168" y="1687176"/>
                </a:lnTo>
                <a:lnTo>
                  <a:pt x="265486" y="1678036"/>
                </a:lnTo>
                <a:lnTo>
                  <a:pt x="213986" y="1667555"/>
                </a:lnTo>
                <a:lnTo>
                  <a:pt x="167064" y="1655831"/>
                </a:lnTo>
                <a:lnTo>
                  <a:pt x="125114" y="1642962"/>
                </a:lnTo>
                <a:lnTo>
                  <a:pt x="88533" y="1629047"/>
                </a:lnTo>
                <a:lnTo>
                  <a:pt x="33058" y="1598475"/>
                </a:lnTo>
                <a:lnTo>
                  <a:pt x="3805" y="1564904"/>
                </a:lnTo>
                <a:lnTo>
                  <a:pt x="0" y="1547241"/>
                </a:ln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8"/>
          <p:cNvSpPr txBox="1"/>
          <p:nvPr/>
        </p:nvSpPr>
        <p:spPr>
          <a:xfrm>
            <a:off x="239376" y="3242300"/>
            <a:ext cx="11673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32131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  treinamento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8"/>
          <p:cNvSpPr/>
          <p:nvPr/>
        </p:nvSpPr>
        <p:spPr>
          <a:xfrm>
            <a:off x="10776204" y="2655442"/>
            <a:ext cx="1297304" cy="1709420"/>
          </a:xfrm>
          <a:custGeom>
            <a:rect b="b" l="l" r="r" t="t"/>
            <a:pathLst>
              <a:path extrusionOk="0" h="1709420" w="1297304">
                <a:moveTo>
                  <a:pt x="0" y="0"/>
                </a:moveTo>
                <a:lnTo>
                  <a:pt x="0" y="1547241"/>
                </a:lnTo>
                <a:lnTo>
                  <a:pt x="3805" y="1564904"/>
                </a:lnTo>
                <a:lnTo>
                  <a:pt x="33058" y="1598475"/>
                </a:lnTo>
                <a:lnTo>
                  <a:pt x="88533" y="1629047"/>
                </a:lnTo>
                <a:lnTo>
                  <a:pt x="125114" y="1642962"/>
                </a:lnTo>
                <a:lnTo>
                  <a:pt x="167064" y="1655831"/>
                </a:lnTo>
                <a:lnTo>
                  <a:pt x="213986" y="1667555"/>
                </a:lnTo>
                <a:lnTo>
                  <a:pt x="265486" y="1678036"/>
                </a:lnTo>
                <a:lnTo>
                  <a:pt x="321168" y="1687176"/>
                </a:lnTo>
                <a:lnTo>
                  <a:pt x="380637" y="1694875"/>
                </a:lnTo>
                <a:lnTo>
                  <a:pt x="443496" y="1701034"/>
                </a:lnTo>
                <a:lnTo>
                  <a:pt x="509350" y="1705556"/>
                </a:lnTo>
                <a:lnTo>
                  <a:pt x="577804" y="1708342"/>
                </a:lnTo>
                <a:lnTo>
                  <a:pt x="648462" y="1709293"/>
                </a:lnTo>
                <a:lnTo>
                  <a:pt x="719119" y="1708342"/>
                </a:lnTo>
                <a:lnTo>
                  <a:pt x="787573" y="1705556"/>
                </a:lnTo>
                <a:lnTo>
                  <a:pt x="853427" y="1701034"/>
                </a:lnTo>
                <a:lnTo>
                  <a:pt x="916286" y="1694875"/>
                </a:lnTo>
                <a:lnTo>
                  <a:pt x="975755" y="1687176"/>
                </a:lnTo>
                <a:lnTo>
                  <a:pt x="1031437" y="1678036"/>
                </a:lnTo>
                <a:lnTo>
                  <a:pt x="1082937" y="1667555"/>
                </a:lnTo>
                <a:lnTo>
                  <a:pt x="1129859" y="1655831"/>
                </a:lnTo>
                <a:lnTo>
                  <a:pt x="1171809" y="1642962"/>
                </a:lnTo>
                <a:lnTo>
                  <a:pt x="1208390" y="1629047"/>
                </a:lnTo>
                <a:lnTo>
                  <a:pt x="1263865" y="1598475"/>
                </a:lnTo>
                <a:lnTo>
                  <a:pt x="1293118" y="1564904"/>
                </a:lnTo>
                <a:lnTo>
                  <a:pt x="1296924" y="1547241"/>
                </a:lnTo>
                <a:lnTo>
                  <a:pt x="1296924" y="162052"/>
                </a:lnTo>
                <a:lnTo>
                  <a:pt x="648462" y="162052"/>
                </a:lnTo>
                <a:lnTo>
                  <a:pt x="577804" y="161101"/>
                </a:lnTo>
                <a:lnTo>
                  <a:pt x="509350" y="158315"/>
                </a:lnTo>
                <a:lnTo>
                  <a:pt x="443496" y="153793"/>
                </a:lnTo>
                <a:lnTo>
                  <a:pt x="380637" y="147634"/>
                </a:lnTo>
                <a:lnTo>
                  <a:pt x="321168" y="139935"/>
                </a:lnTo>
                <a:lnTo>
                  <a:pt x="265486" y="130795"/>
                </a:lnTo>
                <a:lnTo>
                  <a:pt x="213986" y="120314"/>
                </a:lnTo>
                <a:lnTo>
                  <a:pt x="167064" y="108590"/>
                </a:lnTo>
                <a:lnTo>
                  <a:pt x="125114" y="95721"/>
                </a:lnTo>
                <a:lnTo>
                  <a:pt x="88533" y="81806"/>
                </a:lnTo>
                <a:lnTo>
                  <a:pt x="33058" y="51234"/>
                </a:lnTo>
                <a:lnTo>
                  <a:pt x="3805" y="17663"/>
                </a:lnTo>
                <a:lnTo>
                  <a:pt x="0" y="0"/>
                </a:lnTo>
                <a:close/>
              </a:path>
              <a:path extrusionOk="0" h="1709420" w="1297304">
                <a:moveTo>
                  <a:pt x="1296924" y="0"/>
                </a:moveTo>
                <a:lnTo>
                  <a:pt x="1263865" y="51234"/>
                </a:lnTo>
                <a:lnTo>
                  <a:pt x="1208390" y="81806"/>
                </a:lnTo>
                <a:lnTo>
                  <a:pt x="1171809" y="95721"/>
                </a:lnTo>
                <a:lnTo>
                  <a:pt x="1129859" y="108590"/>
                </a:lnTo>
                <a:lnTo>
                  <a:pt x="1082937" y="120314"/>
                </a:lnTo>
                <a:lnTo>
                  <a:pt x="1031437" y="130795"/>
                </a:lnTo>
                <a:lnTo>
                  <a:pt x="975755" y="139935"/>
                </a:lnTo>
                <a:lnTo>
                  <a:pt x="916286" y="147634"/>
                </a:lnTo>
                <a:lnTo>
                  <a:pt x="853427" y="153793"/>
                </a:lnTo>
                <a:lnTo>
                  <a:pt x="787573" y="158315"/>
                </a:lnTo>
                <a:lnTo>
                  <a:pt x="719119" y="161101"/>
                </a:lnTo>
                <a:lnTo>
                  <a:pt x="648462" y="162052"/>
                </a:lnTo>
                <a:lnTo>
                  <a:pt x="1296924" y="162052"/>
                </a:lnTo>
                <a:lnTo>
                  <a:pt x="1296924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8"/>
          <p:cNvSpPr/>
          <p:nvPr/>
        </p:nvSpPr>
        <p:spPr>
          <a:xfrm>
            <a:off x="10776204" y="2493264"/>
            <a:ext cx="1297304" cy="324485"/>
          </a:xfrm>
          <a:custGeom>
            <a:rect b="b" l="l" r="r" t="t"/>
            <a:pathLst>
              <a:path extrusionOk="0" h="324485" w="1297304">
                <a:moveTo>
                  <a:pt x="648462" y="0"/>
                </a:moveTo>
                <a:lnTo>
                  <a:pt x="577804" y="952"/>
                </a:lnTo>
                <a:lnTo>
                  <a:pt x="509350" y="3742"/>
                </a:lnTo>
                <a:lnTo>
                  <a:pt x="443496" y="8271"/>
                </a:lnTo>
                <a:lnTo>
                  <a:pt x="380637" y="14440"/>
                </a:lnTo>
                <a:lnTo>
                  <a:pt x="321168" y="22149"/>
                </a:lnTo>
                <a:lnTo>
                  <a:pt x="265486" y="31300"/>
                </a:lnTo>
                <a:lnTo>
                  <a:pt x="213986" y="41794"/>
                </a:lnTo>
                <a:lnTo>
                  <a:pt x="167064" y="53531"/>
                </a:lnTo>
                <a:lnTo>
                  <a:pt x="125114" y="66412"/>
                </a:lnTo>
                <a:lnTo>
                  <a:pt x="88533" y="80339"/>
                </a:lnTo>
                <a:lnTo>
                  <a:pt x="33058" y="110930"/>
                </a:lnTo>
                <a:lnTo>
                  <a:pt x="3805" y="144513"/>
                </a:lnTo>
                <a:lnTo>
                  <a:pt x="0" y="162178"/>
                </a:lnTo>
                <a:lnTo>
                  <a:pt x="3805" y="179842"/>
                </a:lnTo>
                <a:lnTo>
                  <a:pt x="33058" y="213413"/>
                </a:lnTo>
                <a:lnTo>
                  <a:pt x="88533" y="243985"/>
                </a:lnTo>
                <a:lnTo>
                  <a:pt x="125114" y="257900"/>
                </a:lnTo>
                <a:lnTo>
                  <a:pt x="167064" y="270769"/>
                </a:lnTo>
                <a:lnTo>
                  <a:pt x="213986" y="282493"/>
                </a:lnTo>
                <a:lnTo>
                  <a:pt x="265486" y="292974"/>
                </a:lnTo>
                <a:lnTo>
                  <a:pt x="321168" y="302114"/>
                </a:lnTo>
                <a:lnTo>
                  <a:pt x="380637" y="309813"/>
                </a:lnTo>
                <a:lnTo>
                  <a:pt x="443496" y="315972"/>
                </a:lnTo>
                <a:lnTo>
                  <a:pt x="509350" y="320494"/>
                </a:lnTo>
                <a:lnTo>
                  <a:pt x="577804" y="323280"/>
                </a:lnTo>
                <a:lnTo>
                  <a:pt x="648462" y="324231"/>
                </a:lnTo>
                <a:lnTo>
                  <a:pt x="719119" y="323280"/>
                </a:lnTo>
                <a:lnTo>
                  <a:pt x="787573" y="320494"/>
                </a:lnTo>
                <a:lnTo>
                  <a:pt x="853427" y="315972"/>
                </a:lnTo>
                <a:lnTo>
                  <a:pt x="916286" y="309813"/>
                </a:lnTo>
                <a:lnTo>
                  <a:pt x="975755" y="302114"/>
                </a:lnTo>
                <a:lnTo>
                  <a:pt x="1031437" y="292974"/>
                </a:lnTo>
                <a:lnTo>
                  <a:pt x="1082937" y="282493"/>
                </a:lnTo>
                <a:lnTo>
                  <a:pt x="1129859" y="270769"/>
                </a:lnTo>
                <a:lnTo>
                  <a:pt x="1171809" y="257900"/>
                </a:lnTo>
                <a:lnTo>
                  <a:pt x="1208390" y="243985"/>
                </a:lnTo>
                <a:lnTo>
                  <a:pt x="1263865" y="213413"/>
                </a:lnTo>
                <a:lnTo>
                  <a:pt x="1293118" y="179842"/>
                </a:lnTo>
                <a:lnTo>
                  <a:pt x="1296924" y="162178"/>
                </a:lnTo>
                <a:lnTo>
                  <a:pt x="1293118" y="144513"/>
                </a:lnTo>
                <a:lnTo>
                  <a:pt x="1263865" y="110930"/>
                </a:lnTo>
                <a:lnTo>
                  <a:pt x="1208390" y="80339"/>
                </a:lnTo>
                <a:lnTo>
                  <a:pt x="1171809" y="66412"/>
                </a:lnTo>
                <a:lnTo>
                  <a:pt x="1129859" y="53531"/>
                </a:lnTo>
                <a:lnTo>
                  <a:pt x="1082937" y="41794"/>
                </a:lnTo>
                <a:lnTo>
                  <a:pt x="1031437" y="31300"/>
                </a:lnTo>
                <a:lnTo>
                  <a:pt x="975755" y="22149"/>
                </a:lnTo>
                <a:lnTo>
                  <a:pt x="916286" y="14440"/>
                </a:lnTo>
                <a:lnTo>
                  <a:pt x="853427" y="8271"/>
                </a:lnTo>
                <a:lnTo>
                  <a:pt x="787573" y="3742"/>
                </a:lnTo>
                <a:lnTo>
                  <a:pt x="719119" y="952"/>
                </a:lnTo>
                <a:lnTo>
                  <a:pt x="648462" y="0"/>
                </a:lnTo>
                <a:close/>
              </a:path>
            </a:pathLst>
          </a:custGeom>
          <a:solidFill>
            <a:srgbClr val="8FAAD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8"/>
          <p:cNvSpPr/>
          <p:nvPr/>
        </p:nvSpPr>
        <p:spPr>
          <a:xfrm>
            <a:off x="10776204" y="2493264"/>
            <a:ext cx="1297304" cy="324485"/>
          </a:xfrm>
          <a:custGeom>
            <a:rect b="b" l="l" r="r" t="t"/>
            <a:pathLst>
              <a:path extrusionOk="0" h="324485" w="1297304">
                <a:moveTo>
                  <a:pt x="1296924" y="162178"/>
                </a:moveTo>
                <a:lnTo>
                  <a:pt x="1263865" y="213413"/>
                </a:lnTo>
                <a:lnTo>
                  <a:pt x="1208390" y="243985"/>
                </a:lnTo>
                <a:lnTo>
                  <a:pt x="1171809" y="257900"/>
                </a:lnTo>
                <a:lnTo>
                  <a:pt x="1129859" y="270769"/>
                </a:lnTo>
                <a:lnTo>
                  <a:pt x="1082937" y="282493"/>
                </a:lnTo>
                <a:lnTo>
                  <a:pt x="1031437" y="292974"/>
                </a:lnTo>
                <a:lnTo>
                  <a:pt x="975755" y="302114"/>
                </a:lnTo>
                <a:lnTo>
                  <a:pt x="916286" y="309813"/>
                </a:lnTo>
                <a:lnTo>
                  <a:pt x="853427" y="315972"/>
                </a:lnTo>
                <a:lnTo>
                  <a:pt x="787573" y="320494"/>
                </a:lnTo>
                <a:lnTo>
                  <a:pt x="719119" y="323280"/>
                </a:lnTo>
                <a:lnTo>
                  <a:pt x="648462" y="324231"/>
                </a:lnTo>
                <a:lnTo>
                  <a:pt x="577804" y="323280"/>
                </a:lnTo>
                <a:lnTo>
                  <a:pt x="509350" y="320494"/>
                </a:lnTo>
                <a:lnTo>
                  <a:pt x="443496" y="315972"/>
                </a:lnTo>
                <a:lnTo>
                  <a:pt x="380637" y="309813"/>
                </a:lnTo>
                <a:lnTo>
                  <a:pt x="321168" y="302114"/>
                </a:lnTo>
                <a:lnTo>
                  <a:pt x="265486" y="292974"/>
                </a:lnTo>
                <a:lnTo>
                  <a:pt x="213986" y="282493"/>
                </a:lnTo>
                <a:lnTo>
                  <a:pt x="167064" y="270769"/>
                </a:lnTo>
                <a:lnTo>
                  <a:pt x="125114" y="257900"/>
                </a:lnTo>
                <a:lnTo>
                  <a:pt x="88533" y="243985"/>
                </a:lnTo>
                <a:lnTo>
                  <a:pt x="33058" y="213413"/>
                </a:lnTo>
                <a:lnTo>
                  <a:pt x="3805" y="179842"/>
                </a:lnTo>
                <a:lnTo>
                  <a:pt x="0" y="162178"/>
                </a:lnTo>
                <a:lnTo>
                  <a:pt x="3805" y="144513"/>
                </a:lnTo>
                <a:lnTo>
                  <a:pt x="33058" y="110930"/>
                </a:lnTo>
                <a:lnTo>
                  <a:pt x="88533" y="80339"/>
                </a:lnTo>
                <a:lnTo>
                  <a:pt x="125114" y="66412"/>
                </a:lnTo>
                <a:lnTo>
                  <a:pt x="167064" y="53531"/>
                </a:lnTo>
                <a:lnTo>
                  <a:pt x="213986" y="41794"/>
                </a:lnTo>
                <a:lnTo>
                  <a:pt x="265486" y="31300"/>
                </a:lnTo>
                <a:lnTo>
                  <a:pt x="321168" y="22149"/>
                </a:lnTo>
                <a:lnTo>
                  <a:pt x="380637" y="14440"/>
                </a:lnTo>
                <a:lnTo>
                  <a:pt x="443496" y="8271"/>
                </a:lnTo>
                <a:lnTo>
                  <a:pt x="509350" y="3742"/>
                </a:lnTo>
                <a:lnTo>
                  <a:pt x="577804" y="952"/>
                </a:lnTo>
                <a:lnTo>
                  <a:pt x="648462" y="0"/>
                </a:lnTo>
                <a:lnTo>
                  <a:pt x="719119" y="952"/>
                </a:lnTo>
                <a:lnTo>
                  <a:pt x="787573" y="3742"/>
                </a:lnTo>
                <a:lnTo>
                  <a:pt x="853427" y="8271"/>
                </a:lnTo>
                <a:lnTo>
                  <a:pt x="916286" y="14440"/>
                </a:lnTo>
                <a:lnTo>
                  <a:pt x="975755" y="22149"/>
                </a:lnTo>
                <a:lnTo>
                  <a:pt x="1031437" y="31300"/>
                </a:lnTo>
                <a:lnTo>
                  <a:pt x="1082937" y="41794"/>
                </a:lnTo>
                <a:lnTo>
                  <a:pt x="1129859" y="53531"/>
                </a:lnTo>
                <a:lnTo>
                  <a:pt x="1171809" y="66412"/>
                </a:lnTo>
                <a:lnTo>
                  <a:pt x="1208390" y="80339"/>
                </a:lnTo>
                <a:lnTo>
                  <a:pt x="1263865" y="110930"/>
                </a:lnTo>
                <a:lnTo>
                  <a:pt x="1293118" y="144513"/>
                </a:lnTo>
                <a:lnTo>
                  <a:pt x="1296924" y="162178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8"/>
          <p:cNvSpPr/>
          <p:nvPr/>
        </p:nvSpPr>
        <p:spPr>
          <a:xfrm>
            <a:off x="10776204" y="2655442"/>
            <a:ext cx="1297304" cy="1709420"/>
          </a:xfrm>
          <a:custGeom>
            <a:rect b="b" l="l" r="r" t="t"/>
            <a:pathLst>
              <a:path extrusionOk="0" h="1709420" w="1297304">
                <a:moveTo>
                  <a:pt x="1296924" y="0"/>
                </a:moveTo>
                <a:lnTo>
                  <a:pt x="1296924" y="1547241"/>
                </a:lnTo>
                <a:lnTo>
                  <a:pt x="1293118" y="1564904"/>
                </a:lnTo>
                <a:lnTo>
                  <a:pt x="1263865" y="1598475"/>
                </a:lnTo>
                <a:lnTo>
                  <a:pt x="1208390" y="1629047"/>
                </a:lnTo>
                <a:lnTo>
                  <a:pt x="1171809" y="1642962"/>
                </a:lnTo>
                <a:lnTo>
                  <a:pt x="1129859" y="1655831"/>
                </a:lnTo>
                <a:lnTo>
                  <a:pt x="1082937" y="1667555"/>
                </a:lnTo>
                <a:lnTo>
                  <a:pt x="1031437" y="1678036"/>
                </a:lnTo>
                <a:lnTo>
                  <a:pt x="975755" y="1687176"/>
                </a:lnTo>
                <a:lnTo>
                  <a:pt x="916286" y="1694875"/>
                </a:lnTo>
                <a:lnTo>
                  <a:pt x="853427" y="1701034"/>
                </a:lnTo>
                <a:lnTo>
                  <a:pt x="787573" y="1705556"/>
                </a:lnTo>
                <a:lnTo>
                  <a:pt x="719119" y="1708342"/>
                </a:lnTo>
                <a:lnTo>
                  <a:pt x="648462" y="1709293"/>
                </a:lnTo>
                <a:lnTo>
                  <a:pt x="577804" y="1708342"/>
                </a:lnTo>
                <a:lnTo>
                  <a:pt x="509350" y="1705556"/>
                </a:lnTo>
                <a:lnTo>
                  <a:pt x="443496" y="1701034"/>
                </a:lnTo>
                <a:lnTo>
                  <a:pt x="380637" y="1694875"/>
                </a:lnTo>
                <a:lnTo>
                  <a:pt x="321168" y="1687176"/>
                </a:lnTo>
                <a:lnTo>
                  <a:pt x="265486" y="1678036"/>
                </a:lnTo>
                <a:lnTo>
                  <a:pt x="213986" y="1667555"/>
                </a:lnTo>
                <a:lnTo>
                  <a:pt x="167064" y="1655831"/>
                </a:lnTo>
                <a:lnTo>
                  <a:pt x="125114" y="1642962"/>
                </a:lnTo>
                <a:lnTo>
                  <a:pt x="88533" y="1629047"/>
                </a:lnTo>
                <a:lnTo>
                  <a:pt x="33058" y="1598475"/>
                </a:lnTo>
                <a:lnTo>
                  <a:pt x="3805" y="1564904"/>
                </a:lnTo>
                <a:lnTo>
                  <a:pt x="0" y="1547241"/>
                </a:lnTo>
                <a:lnTo>
                  <a:pt x="0" y="0"/>
                </a:lnTo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10884534" y="3329177"/>
            <a:ext cx="10833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Base teste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04" name="Google Shape;304;p38"/>
          <p:cNvGraphicFramePr/>
          <p:nvPr/>
        </p:nvGraphicFramePr>
        <p:xfrm>
          <a:off x="3516248" y="3822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{F986DC2B-E9C0-4364-9ADA-38D9AB1F3233}</a:tableStyleId>
              </a:tblPr>
              <a:tblGrid>
                <a:gridCol w="205750"/>
                <a:gridCol w="166375"/>
                <a:gridCol w="253375"/>
                <a:gridCol w="214000"/>
                <a:gridCol w="205750"/>
                <a:gridCol w="205750"/>
                <a:gridCol w="217800"/>
                <a:gridCol w="217800"/>
                <a:gridCol w="205750"/>
                <a:gridCol w="205750"/>
                <a:gridCol w="205750"/>
              </a:tblGrid>
              <a:tr h="135250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5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7619" lvl="0" marL="71120" marR="45085" rtl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Risco de  crédito</a:t>
                      </a:r>
                      <a:endParaRPr sz="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1C4"/>
                    </a:solidFill>
                  </a:tcPr>
                </a:tc>
                <a:tc gridSpan="3">
                  <a:txBody>
                    <a:bodyPr/>
                    <a:lstStyle/>
                    <a:p>
                      <a:pPr indent="0" lvl="0" marL="128904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4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História do crédito</a:t>
                      </a:r>
                      <a:endParaRPr sz="4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4925" marB="0" marR="0" marL="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1C4"/>
                    </a:solidFill>
                  </a:tcPr>
                </a:tc>
                <a:tc hMerge="1"/>
                <a:tc hMerge="1"/>
                <a:tc gridSpan="2">
                  <a:txBody>
                    <a:bodyPr/>
                    <a:lstStyle/>
                    <a:p>
                      <a:pPr indent="0" lvl="0" marL="145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4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Dívida</a:t>
                      </a:r>
                      <a:endParaRPr sz="4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49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1C4"/>
                    </a:soli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12446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4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Garantias</a:t>
                      </a:r>
                      <a:endParaRPr sz="4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49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1C4"/>
                    </a:solidFill>
                  </a:tcPr>
                </a:tc>
                <a:tc hMerge="1"/>
                <a:tc gridSpan="3">
                  <a:txBody>
                    <a:bodyPr/>
                    <a:lstStyle/>
                    <a:p>
                      <a:pPr indent="0" lvl="0" marL="18542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4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Renda anual</a:t>
                      </a:r>
                      <a:endParaRPr sz="4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34925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4471C4"/>
                    </a:solidFill>
                  </a:tcPr>
                </a:tc>
                <a:tc hMerge="1"/>
                <a:tc hMerge="1"/>
              </a:tr>
              <a:tr h="3213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9215" marR="48895" rt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Boa  5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66675" marR="45720" rtl="0" algn="ctr">
                        <a:lnSpc>
                          <a:spcPct val="114999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Desconhecid   a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5725" marR="66040" rt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Ruim  4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87630" marR="67945" rt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Alta  7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20319" lvl="0" marL="101600" marR="60325" rtl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Baixa  7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38100" lvl="0" marL="101600" marR="42545" rtl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Nenhuma  11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45720" lvl="0" marL="109220" marR="39370" rtl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Adequada  3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143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 15000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1430" marR="0" rtl="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1269" lvl="0" marL="74295" marR="54610" rt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&gt;=  15000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1269" lvl="0" marL="74295" marR="54610" rt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&lt;=  35000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1430" marR="0" rtl="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&gt; 35000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2065" marR="0" rtl="0" algn="ctr">
                        <a:lnSpc>
                          <a:spcPct val="100000"/>
                        </a:lnSpc>
                        <a:spcBef>
                          <a:spcPts val="3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7</a:t>
                      </a:r>
                      <a:endParaRPr sz="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</a:tr>
              <a:tr h="25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270" lvl="0" marL="83185" marR="63500" rtl="0" algn="ctr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Alto  6/14</a:t>
                      </a:r>
                      <a:endParaRPr sz="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0160" marR="0" rtl="0" algn="ctr">
                        <a:lnSpc>
                          <a:spcPct val="100000"/>
                        </a:lnSpc>
                        <a:spcBef>
                          <a:spcPts val="7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50" marB="0" marR="0" marL="0">
                    <a:lnL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715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2/5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3/4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1430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4/7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1430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2/7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6/11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3970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7302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3/3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7302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2/4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7302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1/7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  <a:tr h="25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4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5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17145" lvl="0" marL="83185" marR="45085" rtl="0" algn="l">
                        <a:lnSpc>
                          <a:spcPct val="11499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Modera  do  3/14</a:t>
                      </a:r>
                      <a:endParaRPr sz="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0160" marR="0" rtl="0" algn="ctr">
                        <a:lnSpc>
                          <a:spcPct val="100000"/>
                        </a:lnSpc>
                        <a:spcBef>
                          <a:spcPts val="7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715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1/5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7810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1/4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1430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1/7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1430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2/7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2/11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4603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1/3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588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7302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2/4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7302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1/7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FD4EA"/>
                    </a:solidFill>
                  </a:tcPr>
                </a:tc>
              </a:tr>
              <a:tr h="256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1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-5080" lvl="0" marL="83185" marR="59055" rtl="0" algn="l">
                        <a:lnSpc>
                          <a:spcPct val="114999"/>
                        </a:lnSpc>
                        <a:spcBef>
                          <a:spcPts val="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00" u="none" cap="none" strike="noStrike">
                          <a:solidFill>
                            <a:srgbClr val="FFFFFF"/>
                          </a:solidFill>
                          <a:latin typeface="Trebuchet MS"/>
                          <a:ea typeface="Trebuchet MS"/>
                          <a:cs typeface="Trebuchet MS"/>
                          <a:sym typeface="Trebuchet MS"/>
                        </a:rPr>
                        <a:t>Baixo  5/14</a:t>
                      </a:r>
                      <a:endParaRPr sz="200" u="none" cap="none" strike="noStrike">
                        <a:latin typeface="Trebuchet MS"/>
                        <a:ea typeface="Trebuchet MS"/>
                        <a:cs typeface="Trebuchet MS"/>
                        <a:sym typeface="Trebuchet MS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4471C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10160" marR="0" rtl="0" algn="ctr">
                        <a:lnSpc>
                          <a:spcPct val="100000"/>
                        </a:lnSpc>
                        <a:spcBef>
                          <a:spcPts val="7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5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715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2/5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0096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1430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2/7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1430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3/7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2700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3/11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4603" marR="0" rtl="0" algn="ctr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2/3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588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9588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73025" marR="0" rtl="0" algn="l">
                        <a:lnSpc>
                          <a:spcPct val="100000"/>
                        </a:lnSpc>
                        <a:spcBef>
                          <a:spcPts val="29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4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5/7</a:t>
                      </a:r>
                      <a:endParaRPr sz="4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BF5"/>
                    </a:solidFill>
                  </a:tcPr>
                </a:tc>
              </a:tr>
            </a:tbl>
          </a:graphicData>
        </a:graphic>
      </p:graphicFrame>
      <p:sp>
        <p:nvSpPr>
          <p:cNvPr id="305" name="Google Shape;305;p38"/>
          <p:cNvSpPr txBox="1"/>
          <p:nvPr/>
        </p:nvSpPr>
        <p:spPr>
          <a:xfrm>
            <a:off x="5989701" y="460628"/>
            <a:ext cx="8883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Naive bayes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38"/>
          <p:cNvSpPr/>
          <p:nvPr/>
        </p:nvSpPr>
        <p:spPr>
          <a:xfrm>
            <a:off x="4387596" y="1303019"/>
            <a:ext cx="295910" cy="295909"/>
          </a:xfrm>
          <a:custGeom>
            <a:rect b="b" l="l" r="r" t="t"/>
            <a:pathLst>
              <a:path extrusionOk="0" h="295909" w="295910">
                <a:moveTo>
                  <a:pt x="147827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7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7" y="295655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5" y="147827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7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38"/>
          <p:cNvSpPr/>
          <p:nvPr/>
        </p:nvSpPr>
        <p:spPr>
          <a:xfrm>
            <a:off x="4387596" y="1303019"/>
            <a:ext cx="295910" cy="295909"/>
          </a:xfrm>
          <a:custGeom>
            <a:rect b="b" l="l" r="r" t="t"/>
            <a:pathLst>
              <a:path extrusionOk="0" h="295909" w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5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5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38"/>
          <p:cNvSpPr txBox="1"/>
          <p:nvPr/>
        </p:nvSpPr>
        <p:spPr>
          <a:xfrm>
            <a:off x="4511166" y="1391538"/>
            <a:ext cx="52200" cy="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84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en  da</a:t>
            </a:r>
            <a:endParaRPr sz="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8"/>
          <p:cNvSpPr/>
          <p:nvPr/>
        </p:nvSpPr>
        <p:spPr>
          <a:xfrm>
            <a:off x="3771900" y="1812035"/>
            <a:ext cx="295910" cy="297180"/>
          </a:xfrm>
          <a:custGeom>
            <a:rect b="b" l="l" r="r" t="t"/>
            <a:pathLst>
              <a:path extrusionOk="0" h="297180" w="295910">
                <a:moveTo>
                  <a:pt x="147827" y="0"/>
                </a:moveTo>
                <a:lnTo>
                  <a:pt x="101096" y="7577"/>
                </a:lnTo>
                <a:lnTo>
                  <a:pt x="60514" y="28675"/>
                </a:lnTo>
                <a:lnTo>
                  <a:pt x="28517" y="60844"/>
                </a:lnTo>
                <a:lnTo>
                  <a:pt x="7534" y="101632"/>
                </a:lnTo>
                <a:lnTo>
                  <a:pt x="0" y="148589"/>
                </a:lnTo>
                <a:lnTo>
                  <a:pt x="7534" y="195547"/>
                </a:lnTo>
                <a:lnTo>
                  <a:pt x="28517" y="236335"/>
                </a:lnTo>
                <a:lnTo>
                  <a:pt x="60514" y="268504"/>
                </a:lnTo>
                <a:lnTo>
                  <a:pt x="101096" y="289602"/>
                </a:lnTo>
                <a:lnTo>
                  <a:pt x="147827" y="297179"/>
                </a:lnTo>
                <a:lnTo>
                  <a:pt x="194559" y="289602"/>
                </a:lnTo>
                <a:lnTo>
                  <a:pt x="235141" y="268504"/>
                </a:lnTo>
                <a:lnTo>
                  <a:pt x="267138" y="236335"/>
                </a:lnTo>
                <a:lnTo>
                  <a:pt x="288121" y="195547"/>
                </a:lnTo>
                <a:lnTo>
                  <a:pt x="295655" y="148589"/>
                </a:lnTo>
                <a:lnTo>
                  <a:pt x="288121" y="101632"/>
                </a:lnTo>
                <a:lnTo>
                  <a:pt x="267138" y="60844"/>
                </a:lnTo>
                <a:lnTo>
                  <a:pt x="235141" y="28675"/>
                </a:lnTo>
                <a:lnTo>
                  <a:pt x="194559" y="7577"/>
                </a:lnTo>
                <a:lnTo>
                  <a:pt x="147827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38"/>
          <p:cNvSpPr/>
          <p:nvPr/>
        </p:nvSpPr>
        <p:spPr>
          <a:xfrm>
            <a:off x="3771900" y="1812035"/>
            <a:ext cx="295910" cy="297180"/>
          </a:xfrm>
          <a:custGeom>
            <a:rect b="b" l="l" r="r" t="t"/>
            <a:pathLst>
              <a:path extrusionOk="0" h="297180" w="295910">
                <a:moveTo>
                  <a:pt x="0" y="148589"/>
                </a:moveTo>
                <a:lnTo>
                  <a:pt x="7534" y="101632"/>
                </a:lnTo>
                <a:lnTo>
                  <a:pt x="28517" y="60844"/>
                </a:lnTo>
                <a:lnTo>
                  <a:pt x="60514" y="28675"/>
                </a:lnTo>
                <a:lnTo>
                  <a:pt x="101096" y="7577"/>
                </a:lnTo>
                <a:lnTo>
                  <a:pt x="147827" y="0"/>
                </a:lnTo>
                <a:lnTo>
                  <a:pt x="194559" y="7577"/>
                </a:lnTo>
                <a:lnTo>
                  <a:pt x="235141" y="28675"/>
                </a:lnTo>
                <a:lnTo>
                  <a:pt x="267138" y="60844"/>
                </a:lnTo>
                <a:lnTo>
                  <a:pt x="288121" y="101632"/>
                </a:lnTo>
                <a:lnTo>
                  <a:pt x="295655" y="148589"/>
                </a:lnTo>
                <a:lnTo>
                  <a:pt x="288121" y="195547"/>
                </a:lnTo>
                <a:lnTo>
                  <a:pt x="267138" y="236335"/>
                </a:lnTo>
                <a:lnTo>
                  <a:pt x="235141" y="268504"/>
                </a:lnTo>
                <a:lnTo>
                  <a:pt x="194559" y="289602"/>
                </a:lnTo>
                <a:lnTo>
                  <a:pt x="147827" y="297179"/>
                </a:lnTo>
                <a:lnTo>
                  <a:pt x="101096" y="289602"/>
                </a:lnTo>
                <a:lnTo>
                  <a:pt x="60514" y="268504"/>
                </a:lnTo>
                <a:lnTo>
                  <a:pt x="28517" y="236335"/>
                </a:lnTo>
                <a:lnTo>
                  <a:pt x="7534" y="195547"/>
                </a:lnTo>
                <a:lnTo>
                  <a:pt x="0" y="148589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38"/>
          <p:cNvSpPr txBox="1"/>
          <p:nvPr/>
        </p:nvSpPr>
        <p:spPr>
          <a:xfrm>
            <a:off x="3894835" y="1917954"/>
            <a:ext cx="495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254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Hist  ória  crédi  to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38"/>
          <p:cNvSpPr/>
          <p:nvPr/>
        </p:nvSpPr>
        <p:spPr>
          <a:xfrm>
            <a:off x="3771900" y="2240279"/>
            <a:ext cx="295910" cy="295910"/>
          </a:xfrm>
          <a:custGeom>
            <a:rect b="b" l="l" r="r" t="t"/>
            <a:pathLst>
              <a:path extrusionOk="0" h="295910" w="295910">
                <a:moveTo>
                  <a:pt x="147827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8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7" y="295656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5" y="147828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7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8"/>
          <p:cNvSpPr/>
          <p:nvPr/>
        </p:nvSpPr>
        <p:spPr>
          <a:xfrm>
            <a:off x="3771900" y="2240279"/>
            <a:ext cx="295910" cy="295910"/>
          </a:xfrm>
          <a:custGeom>
            <a:rect b="b" l="l" r="r" t="t"/>
            <a:pathLst>
              <a:path extrusionOk="0" h="295910" w="295910">
                <a:moveTo>
                  <a:pt x="0" y="147828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5" y="147828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6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8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38"/>
          <p:cNvSpPr txBox="1"/>
          <p:nvPr/>
        </p:nvSpPr>
        <p:spPr>
          <a:xfrm>
            <a:off x="3894835" y="2328163"/>
            <a:ext cx="52200" cy="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127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Dí  vi  da</a:t>
            </a:r>
            <a:endParaRPr sz="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8"/>
          <p:cNvSpPr/>
          <p:nvPr/>
        </p:nvSpPr>
        <p:spPr>
          <a:xfrm>
            <a:off x="4948428" y="1808988"/>
            <a:ext cx="295910" cy="295910"/>
          </a:xfrm>
          <a:custGeom>
            <a:rect b="b" l="l" r="r" t="t"/>
            <a:pathLst>
              <a:path extrusionOk="0" h="295910" w="295910">
                <a:moveTo>
                  <a:pt x="147827" y="0"/>
                </a:moveTo>
                <a:lnTo>
                  <a:pt x="101096" y="7534"/>
                </a:lnTo>
                <a:lnTo>
                  <a:pt x="60514" y="28517"/>
                </a:lnTo>
                <a:lnTo>
                  <a:pt x="28517" y="60514"/>
                </a:lnTo>
                <a:lnTo>
                  <a:pt x="7534" y="101096"/>
                </a:lnTo>
                <a:lnTo>
                  <a:pt x="0" y="147827"/>
                </a:lnTo>
                <a:lnTo>
                  <a:pt x="7534" y="194559"/>
                </a:lnTo>
                <a:lnTo>
                  <a:pt x="28517" y="235141"/>
                </a:lnTo>
                <a:lnTo>
                  <a:pt x="60514" y="267138"/>
                </a:lnTo>
                <a:lnTo>
                  <a:pt x="101096" y="288121"/>
                </a:lnTo>
                <a:lnTo>
                  <a:pt x="147827" y="295656"/>
                </a:lnTo>
                <a:lnTo>
                  <a:pt x="194559" y="288121"/>
                </a:lnTo>
                <a:lnTo>
                  <a:pt x="235141" y="267138"/>
                </a:lnTo>
                <a:lnTo>
                  <a:pt x="267138" y="235141"/>
                </a:lnTo>
                <a:lnTo>
                  <a:pt x="288121" y="194559"/>
                </a:lnTo>
                <a:lnTo>
                  <a:pt x="295656" y="147827"/>
                </a:lnTo>
                <a:lnTo>
                  <a:pt x="288121" y="101096"/>
                </a:lnTo>
                <a:lnTo>
                  <a:pt x="267138" y="60514"/>
                </a:lnTo>
                <a:lnTo>
                  <a:pt x="235141" y="28517"/>
                </a:lnTo>
                <a:lnTo>
                  <a:pt x="194559" y="7534"/>
                </a:lnTo>
                <a:lnTo>
                  <a:pt x="147827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8"/>
          <p:cNvSpPr/>
          <p:nvPr/>
        </p:nvSpPr>
        <p:spPr>
          <a:xfrm>
            <a:off x="4948428" y="1808988"/>
            <a:ext cx="295910" cy="295910"/>
          </a:xfrm>
          <a:custGeom>
            <a:rect b="b" l="l" r="r" t="t"/>
            <a:pathLst>
              <a:path extrusionOk="0" h="295910" w="295910">
                <a:moveTo>
                  <a:pt x="0" y="147827"/>
                </a:moveTo>
                <a:lnTo>
                  <a:pt x="7534" y="101096"/>
                </a:lnTo>
                <a:lnTo>
                  <a:pt x="28517" y="60514"/>
                </a:lnTo>
                <a:lnTo>
                  <a:pt x="60514" y="28517"/>
                </a:lnTo>
                <a:lnTo>
                  <a:pt x="101096" y="7534"/>
                </a:lnTo>
                <a:lnTo>
                  <a:pt x="147827" y="0"/>
                </a:lnTo>
                <a:lnTo>
                  <a:pt x="194559" y="7534"/>
                </a:lnTo>
                <a:lnTo>
                  <a:pt x="235141" y="28517"/>
                </a:lnTo>
                <a:lnTo>
                  <a:pt x="267138" y="60514"/>
                </a:lnTo>
                <a:lnTo>
                  <a:pt x="288121" y="101096"/>
                </a:lnTo>
                <a:lnTo>
                  <a:pt x="295656" y="147827"/>
                </a:lnTo>
                <a:lnTo>
                  <a:pt x="288121" y="194559"/>
                </a:lnTo>
                <a:lnTo>
                  <a:pt x="267138" y="235141"/>
                </a:lnTo>
                <a:lnTo>
                  <a:pt x="235141" y="267138"/>
                </a:lnTo>
                <a:lnTo>
                  <a:pt x="194559" y="288121"/>
                </a:lnTo>
                <a:lnTo>
                  <a:pt x="147827" y="295656"/>
                </a:lnTo>
                <a:lnTo>
                  <a:pt x="101096" y="288121"/>
                </a:lnTo>
                <a:lnTo>
                  <a:pt x="60514" y="267138"/>
                </a:lnTo>
                <a:lnTo>
                  <a:pt x="28517" y="235141"/>
                </a:lnTo>
                <a:lnTo>
                  <a:pt x="7534" y="194559"/>
                </a:lnTo>
                <a:lnTo>
                  <a:pt x="0" y="147827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38"/>
          <p:cNvSpPr txBox="1"/>
          <p:nvPr/>
        </p:nvSpPr>
        <p:spPr>
          <a:xfrm>
            <a:off x="5071617" y="1914524"/>
            <a:ext cx="49500" cy="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1270" lvl="0" marL="127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Hist  ória  crédi  to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8"/>
          <p:cNvSpPr txBox="1"/>
          <p:nvPr/>
        </p:nvSpPr>
        <p:spPr>
          <a:xfrm>
            <a:off x="4954523" y="2301239"/>
            <a:ext cx="295800" cy="147900"/>
          </a:xfrm>
          <a:prstGeom prst="rect">
            <a:avLst/>
          </a:prstGeom>
          <a:solidFill>
            <a:srgbClr val="4471C4"/>
          </a:solidFill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" marR="0" rtl="0" algn="ctr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pt-BR" sz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Baixo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8"/>
          <p:cNvSpPr txBox="1"/>
          <p:nvPr/>
        </p:nvSpPr>
        <p:spPr>
          <a:xfrm>
            <a:off x="4216908" y="2304288"/>
            <a:ext cx="295800" cy="147900"/>
          </a:xfrm>
          <a:prstGeom prst="rect">
            <a:avLst/>
          </a:prstGeom>
          <a:solidFill>
            <a:srgbClr val="4471C4"/>
          </a:solidFill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540" marR="0" rtl="0" algn="ctr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pt-BR" sz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Alto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8"/>
          <p:cNvSpPr txBox="1"/>
          <p:nvPr/>
        </p:nvSpPr>
        <p:spPr>
          <a:xfrm>
            <a:off x="5355335" y="2301239"/>
            <a:ext cx="295800" cy="147900"/>
          </a:xfrm>
          <a:prstGeom prst="rect">
            <a:avLst/>
          </a:prstGeom>
          <a:solidFill>
            <a:srgbClr val="4471C4"/>
          </a:solidFill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marR="0" rtl="0" algn="ctr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pt-BR" sz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Moderado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8"/>
          <p:cNvSpPr txBox="1"/>
          <p:nvPr/>
        </p:nvSpPr>
        <p:spPr>
          <a:xfrm>
            <a:off x="4081271" y="2667000"/>
            <a:ext cx="271800" cy="147900"/>
          </a:xfrm>
          <a:prstGeom prst="rect">
            <a:avLst/>
          </a:prstGeom>
          <a:solidFill>
            <a:srgbClr val="4471C4"/>
          </a:solidFill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lang="pt-BR" sz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Moderado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38"/>
          <p:cNvSpPr/>
          <p:nvPr/>
        </p:nvSpPr>
        <p:spPr>
          <a:xfrm>
            <a:off x="3485388" y="2667000"/>
            <a:ext cx="271779" cy="147955"/>
          </a:xfrm>
          <a:custGeom>
            <a:rect b="b" l="l" r="r" t="t"/>
            <a:pathLst>
              <a:path extrusionOk="0" h="147955" w="271779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8"/>
          <p:cNvSpPr/>
          <p:nvPr/>
        </p:nvSpPr>
        <p:spPr>
          <a:xfrm>
            <a:off x="3485388" y="2667000"/>
            <a:ext cx="271779" cy="147955"/>
          </a:xfrm>
          <a:custGeom>
            <a:rect b="b" l="l" r="r" t="t"/>
            <a:pathLst>
              <a:path extrusionOk="0" h="147955" w="271779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38"/>
          <p:cNvSpPr txBox="1"/>
          <p:nvPr/>
        </p:nvSpPr>
        <p:spPr>
          <a:xfrm>
            <a:off x="3485388" y="2721355"/>
            <a:ext cx="2655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Alto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8"/>
          <p:cNvSpPr txBox="1"/>
          <p:nvPr/>
        </p:nvSpPr>
        <p:spPr>
          <a:xfrm>
            <a:off x="4584191" y="2304288"/>
            <a:ext cx="273000" cy="147900"/>
          </a:xfrm>
          <a:prstGeom prst="rect">
            <a:avLst/>
          </a:prstGeom>
          <a:solidFill>
            <a:srgbClr val="4471C4"/>
          </a:solidFill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marR="0" rtl="0" algn="ctr">
              <a:lnSpc>
                <a:spcPct val="100000"/>
              </a:lnSpc>
              <a:spcBef>
                <a:spcPts val="60"/>
              </a:spcBef>
              <a:spcAft>
                <a:spcPts val="0"/>
              </a:spcAft>
              <a:buNone/>
            </a:pPr>
            <a:r>
              <a:rPr lang="pt-BR" sz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Baixo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8"/>
          <p:cNvSpPr/>
          <p:nvPr/>
        </p:nvSpPr>
        <p:spPr>
          <a:xfrm>
            <a:off x="3349752" y="2301239"/>
            <a:ext cx="271779" cy="147955"/>
          </a:xfrm>
          <a:custGeom>
            <a:rect b="b" l="l" r="r" t="t"/>
            <a:pathLst>
              <a:path extrusionOk="0" h="147955" w="271779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38"/>
          <p:cNvSpPr/>
          <p:nvPr/>
        </p:nvSpPr>
        <p:spPr>
          <a:xfrm>
            <a:off x="3349752" y="2301239"/>
            <a:ext cx="271779" cy="147955"/>
          </a:xfrm>
          <a:custGeom>
            <a:rect b="b" l="l" r="r" t="t"/>
            <a:pathLst>
              <a:path extrusionOk="0" h="147955" w="271779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38"/>
          <p:cNvSpPr txBox="1"/>
          <p:nvPr/>
        </p:nvSpPr>
        <p:spPr>
          <a:xfrm>
            <a:off x="3446779" y="2354706"/>
            <a:ext cx="780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Moderado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38"/>
          <p:cNvSpPr/>
          <p:nvPr/>
        </p:nvSpPr>
        <p:spPr>
          <a:xfrm>
            <a:off x="3105911" y="1886711"/>
            <a:ext cx="271779" cy="147955"/>
          </a:xfrm>
          <a:custGeom>
            <a:rect b="b" l="l" r="r" t="t"/>
            <a:pathLst>
              <a:path extrusionOk="0" h="147955" w="271779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8"/>
          <p:cNvSpPr/>
          <p:nvPr/>
        </p:nvSpPr>
        <p:spPr>
          <a:xfrm>
            <a:off x="3105911" y="1886711"/>
            <a:ext cx="271779" cy="147955"/>
          </a:xfrm>
          <a:custGeom>
            <a:rect b="b" l="l" r="r" t="t"/>
            <a:pathLst>
              <a:path extrusionOk="0" h="147955" w="271779">
                <a:moveTo>
                  <a:pt x="0" y="147827"/>
                </a:moveTo>
                <a:lnTo>
                  <a:pt x="271272" y="147827"/>
                </a:lnTo>
                <a:lnTo>
                  <a:pt x="271272" y="0"/>
                </a:lnTo>
                <a:lnTo>
                  <a:pt x="0" y="0"/>
                </a:lnTo>
                <a:lnTo>
                  <a:pt x="0" y="147827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3105911" y="1940813"/>
            <a:ext cx="2718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Alto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8"/>
          <p:cNvSpPr/>
          <p:nvPr/>
        </p:nvSpPr>
        <p:spPr>
          <a:xfrm>
            <a:off x="4535423" y="1598675"/>
            <a:ext cx="560704" cy="210819"/>
          </a:xfrm>
          <a:custGeom>
            <a:rect b="b" l="l" r="r" t="t"/>
            <a:pathLst>
              <a:path extrusionOk="0" h="210819" w="560704">
                <a:moveTo>
                  <a:pt x="0" y="0"/>
                </a:moveTo>
                <a:lnTo>
                  <a:pt x="560324" y="210438"/>
                </a:lnTo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8"/>
          <p:cNvSpPr/>
          <p:nvPr/>
        </p:nvSpPr>
        <p:spPr>
          <a:xfrm>
            <a:off x="3919728" y="1598675"/>
            <a:ext cx="616585" cy="213994"/>
          </a:xfrm>
          <a:custGeom>
            <a:rect b="b" l="l" r="r" t="t"/>
            <a:pathLst>
              <a:path extrusionOk="0" h="213994" w="616585">
                <a:moveTo>
                  <a:pt x="616458" y="0"/>
                </a:moveTo>
                <a:lnTo>
                  <a:pt x="0" y="213740"/>
                </a:lnTo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38"/>
          <p:cNvSpPr/>
          <p:nvPr/>
        </p:nvSpPr>
        <p:spPr>
          <a:xfrm>
            <a:off x="3241548" y="1598675"/>
            <a:ext cx="1294764" cy="287655"/>
          </a:xfrm>
          <a:custGeom>
            <a:rect b="b" l="l" r="r" t="t"/>
            <a:pathLst>
              <a:path extrusionOk="0" h="287655" w="1294764">
                <a:moveTo>
                  <a:pt x="1294256" y="0"/>
                </a:moveTo>
                <a:lnTo>
                  <a:pt x="0" y="287654"/>
                </a:lnTo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38"/>
          <p:cNvSpPr/>
          <p:nvPr/>
        </p:nvSpPr>
        <p:spPr>
          <a:xfrm>
            <a:off x="4719828" y="2104644"/>
            <a:ext cx="375920" cy="198755"/>
          </a:xfrm>
          <a:custGeom>
            <a:rect b="b" l="l" r="r" t="t"/>
            <a:pathLst>
              <a:path extrusionOk="0" h="198755" w="375920">
                <a:moveTo>
                  <a:pt x="375793" y="0"/>
                </a:moveTo>
                <a:lnTo>
                  <a:pt x="0" y="198627"/>
                </a:lnTo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38"/>
          <p:cNvSpPr/>
          <p:nvPr/>
        </p:nvSpPr>
        <p:spPr>
          <a:xfrm>
            <a:off x="5096255" y="2104644"/>
            <a:ext cx="407670" cy="195580"/>
          </a:xfrm>
          <a:custGeom>
            <a:rect b="b" l="l" r="r" t="t"/>
            <a:pathLst>
              <a:path extrusionOk="0" h="195580" w="407670">
                <a:moveTo>
                  <a:pt x="0" y="0"/>
                </a:moveTo>
                <a:lnTo>
                  <a:pt x="407162" y="195325"/>
                </a:lnTo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8"/>
          <p:cNvSpPr/>
          <p:nvPr/>
        </p:nvSpPr>
        <p:spPr>
          <a:xfrm>
            <a:off x="5096255" y="2104644"/>
            <a:ext cx="6985" cy="195580"/>
          </a:xfrm>
          <a:custGeom>
            <a:rect b="b" l="l" r="r" t="t"/>
            <a:pathLst>
              <a:path extrusionOk="0" h="195580" w="6985">
                <a:moveTo>
                  <a:pt x="0" y="0"/>
                </a:moveTo>
                <a:lnTo>
                  <a:pt x="6604" y="195325"/>
                </a:lnTo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" name="Google Shape;338;p38"/>
          <p:cNvSpPr/>
          <p:nvPr/>
        </p:nvSpPr>
        <p:spPr>
          <a:xfrm>
            <a:off x="3919728" y="2109216"/>
            <a:ext cx="0" cy="131444"/>
          </a:xfrm>
          <a:custGeom>
            <a:rect b="b" l="l" r="r" t="t"/>
            <a:pathLst>
              <a:path extrusionOk="0" h="131444" w="120000">
                <a:moveTo>
                  <a:pt x="0" y="0"/>
                </a:moveTo>
                <a:lnTo>
                  <a:pt x="0" y="131191"/>
                </a:lnTo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p38"/>
          <p:cNvSpPr/>
          <p:nvPr/>
        </p:nvSpPr>
        <p:spPr>
          <a:xfrm>
            <a:off x="3485388" y="2109216"/>
            <a:ext cx="434339" cy="192405"/>
          </a:xfrm>
          <a:custGeom>
            <a:rect b="b" l="l" r="r" t="t"/>
            <a:pathLst>
              <a:path extrusionOk="0" h="192405" w="434339">
                <a:moveTo>
                  <a:pt x="433832" y="0"/>
                </a:moveTo>
                <a:lnTo>
                  <a:pt x="0" y="192024"/>
                </a:lnTo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p38"/>
          <p:cNvSpPr/>
          <p:nvPr/>
        </p:nvSpPr>
        <p:spPr>
          <a:xfrm>
            <a:off x="3919728" y="2109216"/>
            <a:ext cx="445770" cy="195580"/>
          </a:xfrm>
          <a:custGeom>
            <a:rect b="b" l="l" r="r" t="t"/>
            <a:pathLst>
              <a:path extrusionOk="0" h="195580" w="445770">
                <a:moveTo>
                  <a:pt x="0" y="0"/>
                </a:moveTo>
                <a:lnTo>
                  <a:pt x="445643" y="195325"/>
                </a:lnTo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38"/>
          <p:cNvSpPr/>
          <p:nvPr/>
        </p:nvSpPr>
        <p:spPr>
          <a:xfrm>
            <a:off x="3621023" y="2535935"/>
            <a:ext cx="298450" cy="131444"/>
          </a:xfrm>
          <a:custGeom>
            <a:rect b="b" l="l" r="r" t="t"/>
            <a:pathLst>
              <a:path extrusionOk="0" h="131444" w="298450">
                <a:moveTo>
                  <a:pt x="298196" y="0"/>
                </a:moveTo>
                <a:lnTo>
                  <a:pt x="0" y="131317"/>
                </a:lnTo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38"/>
          <p:cNvSpPr/>
          <p:nvPr/>
        </p:nvSpPr>
        <p:spPr>
          <a:xfrm>
            <a:off x="3919728" y="2535935"/>
            <a:ext cx="297814" cy="131444"/>
          </a:xfrm>
          <a:custGeom>
            <a:rect b="b" l="l" r="r" t="t"/>
            <a:pathLst>
              <a:path extrusionOk="0" h="131444" w="297814">
                <a:moveTo>
                  <a:pt x="0" y="0"/>
                </a:moveTo>
                <a:lnTo>
                  <a:pt x="297688" y="131317"/>
                </a:lnTo>
              </a:path>
            </a:pathLst>
          </a:custGeom>
          <a:noFill/>
          <a:ln cap="flat" cmpd="sng" w="9525">
            <a:solidFill>
              <a:srgbClr val="4471C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8"/>
          <p:cNvSpPr txBox="1"/>
          <p:nvPr/>
        </p:nvSpPr>
        <p:spPr>
          <a:xfrm>
            <a:off x="3908552" y="1695957"/>
            <a:ext cx="471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15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 txBox="1"/>
          <p:nvPr/>
        </p:nvSpPr>
        <p:spPr>
          <a:xfrm>
            <a:off x="4288028" y="1714626"/>
            <a:ext cx="53400" cy="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&gt;= 15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524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35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8"/>
          <p:cNvSpPr txBox="1"/>
          <p:nvPr/>
        </p:nvSpPr>
        <p:spPr>
          <a:xfrm>
            <a:off x="4922901" y="1679574"/>
            <a:ext cx="471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35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3703446" y="2162301"/>
            <a:ext cx="432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8"/>
          <p:cNvSpPr txBox="1"/>
          <p:nvPr/>
        </p:nvSpPr>
        <p:spPr>
          <a:xfrm>
            <a:off x="3822572" y="2199258"/>
            <a:ext cx="909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desconhecida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38"/>
          <p:cNvSpPr txBox="1"/>
          <p:nvPr/>
        </p:nvSpPr>
        <p:spPr>
          <a:xfrm>
            <a:off x="4194809" y="2174239"/>
            <a:ext cx="489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ruim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 txBox="1"/>
          <p:nvPr/>
        </p:nvSpPr>
        <p:spPr>
          <a:xfrm>
            <a:off x="3750690" y="2544317"/>
            <a:ext cx="450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 txBox="1"/>
          <p:nvPr/>
        </p:nvSpPr>
        <p:spPr>
          <a:xfrm>
            <a:off x="4136263" y="2559557"/>
            <a:ext cx="513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baixa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 txBox="1"/>
          <p:nvPr/>
        </p:nvSpPr>
        <p:spPr>
          <a:xfrm>
            <a:off x="4870450" y="2180970"/>
            <a:ext cx="432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boa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 txBox="1"/>
          <p:nvPr/>
        </p:nvSpPr>
        <p:spPr>
          <a:xfrm>
            <a:off x="5009515" y="2230373"/>
            <a:ext cx="909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desconhecida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8"/>
          <p:cNvSpPr txBox="1"/>
          <p:nvPr/>
        </p:nvSpPr>
        <p:spPr>
          <a:xfrm>
            <a:off x="5426455" y="2209292"/>
            <a:ext cx="48900" cy="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ruim</a:t>
            </a:r>
            <a:endParaRPr sz="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8"/>
          <p:cNvSpPr txBox="1"/>
          <p:nvPr/>
        </p:nvSpPr>
        <p:spPr>
          <a:xfrm>
            <a:off x="5791961" y="1823466"/>
            <a:ext cx="734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Árvore de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5791948" y="2036825"/>
            <a:ext cx="734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decisão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38"/>
          <p:cNvSpPr/>
          <p:nvPr/>
        </p:nvSpPr>
        <p:spPr>
          <a:xfrm>
            <a:off x="1415796" y="620268"/>
            <a:ext cx="2107565" cy="2815590"/>
          </a:xfrm>
          <a:custGeom>
            <a:rect b="b" l="l" r="r" t="t"/>
            <a:pathLst>
              <a:path extrusionOk="0" h="2815590" w="2107565">
                <a:moveTo>
                  <a:pt x="1047241" y="2802763"/>
                </a:moveTo>
                <a:lnTo>
                  <a:pt x="0" y="2802763"/>
                </a:lnTo>
                <a:lnTo>
                  <a:pt x="0" y="2815463"/>
                </a:lnTo>
                <a:lnTo>
                  <a:pt x="1059942" y="2815463"/>
                </a:lnTo>
                <a:lnTo>
                  <a:pt x="1059942" y="2809113"/>
                </a:lnTo>
                <a:lnTo>
                  <a:pt x="1047241" y="2809113"/>
                </a:lnTo>
                <a:lnTo>
                  <a:pt x="1047241" y="2802763"/>
                </a:lnTo>
                <a:close/>
              </a:path>
              <a:path extrusionOk="0" h="2815590" w="2107565">
                <a:moveTo>
                  <a:pt x="2030856" y="31750"/>
                </a:moveTo>
                <a:lnTo>
                  <a:pt x="1047241" y="31750"/>
                </a:lnTo>
                <a:lnTo>
                  <a:pt x="1047241" y="2809113"/>
                </a:lnTo>
                <a:lnTo>
                  <a:pt x="1053592" y="2802763"/>
                </a:lnTo>
                <a:lnTo>
                  <a:pt x="1059942" y="2802763"/>
                </a:lnTo>
                <a:lnTo>
                  <a:pt x="1059942" y="44450"/>
                </a:lnTo>
                <a:lnTo>
                  <a:pt x="1053592" y="44450"/>
                </a:lnTo>
                <a:lnTo>
                  <a:pt x="1059942" y="38100"/>
                </a:lnTo>
                <a:lnTo>
                  <a:pt x="2030856" y="38100"/>
                </a:lnTo>
                <a:lnTo>
                  <a:pt x="2030856" y="31750"/>
                </a:lnTo>
                <a:close/>
              </a:path>
              <a:path extrusionOk="0" h="2815590" w="2107565">
                <a:moveTo>
                  <a:pt x="1059942" y="2802763"/>
                </a:moveTo>
                <a:lnTo>
                  <a:pt x="1053592" y="2802763"/>
                </a:lnTo>
                <a:lnTo>
                  <a:pt x="1047241" y="2809113"/>
                </a:lnTo>
                <a:lnTo>
                  <a:pt x="1059942" y="2809113"/>
                </a:lnTo>
                <a:lnTo>
                  <a:pt x="1059942" y="2802763"/>
                </a:lnTo>
                <a:close/>
              </a:path>
              <a:path extrusionOk="0" h="2815590" w="2107565">
                <a:moveTo>
                  <a:pt x="2030856" y="0"/>
                </a:moveTo>
                <a:lnTo>
                  <a:pt x="2030856" y="76200"/>
                </a:lnTo>
                <a:lnTo>
                  <a:pt x="2094356" y="44450"/>
                </a:lnTo>
                <a:lnTo>
                  <a:pt x="2043556" y="44450"/>
                </a:lnTo>
                <a:lnTo>
                  <a:pt x="2043556" y="31750"/>
                </a:lnTo>
                <a:lnTo>
                  <a:pt x="2094356" y="31750"/>
                </a:lnTo>
                <a:lnTo>
                  <a:pt x="2030856" y="0"/>
                </a:lnTo>
                <a:close/>
              </a:path>
              <a:path extrusionOk="0" h="2815590" w="2107565">
                <a:moveTo>
                  <a:pt x="1059942" y="38100"/>
                </a:moveTo>
                <a:lnTo>
                  <a:pt x="1053592" y="44450"/>
                </a:lnTo>
                <a:lnTo>
                  <a:pt x="1059942" y="44450"/>
                </a:lnTo>
                <a:lnTo>
                  <a:pt x="1059942" y="38100"/>
                </a:lnTo>
                <a:close/>
              </a:path>
              <a:path extrusionOk="0" h="2815590" w="2107565">
                <a:moveTo>
                  <a:pt x="2030856" y="38100"/>
                </a:moveTo>
                <a:lnTo>
                  <a:pt x="1059942" y="38100"/>
                </a:lnTo>
                <a:lnTo>
                  <a:pt x="1059942" y="44450"/>
                </a:lnTo>
                <a:lnTo>
                  <a:pt x="2030856" y="44450"/>
                </a:lnTo>
                <a:lnTo>
                  <a:pt x="2030856" y="38100"/>
                </a:lnTo>
                <a:close/>
              </a:path>
              <a:path extrusionOk="0" h="2815590" w="2107565">
                <a:moveTo>
                  <a:pt x="2094356" y="31750"/>
                </a:moveTo>
                <a:lnTo>
                  <a:pt x="2043556" y="31750"/>
                </a:lnTo>
                <a:lnTo>
                  <a:pt x="2043556" y="44450"/>
                </a:lnTo>
                <a:lnTo>
                  <a:pt x="2094356" y="44450"/>
                </a:lnTo>
                <a:lnTo>
                  <a:pt x="2107056" y="38100"/>
                </a:lnTo>
                <a:lnTo>
                  <a:pt x="2094356" y="3175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1318260" y="2336292"/>
            <a:ext cx="2128520" cy="1099185"/>
          </a:xfrm>
          <a:custGeom>
            <a:rect b="b" l="l" r="r" t="t"/>
            <a:pathLst>
              <a:path extrusionOk="0" h="1099185" w="2128520">
                <a:moveTo>
                  <a:pt x="1140587" y="1086231"/>
                </a:moveTo>
                <a:lnTo>
                  <a:pt x="0" y="1086231"/>
                </a:lnTo>
                <a:lnTo>
                  <a:pt x="0" y="1098931"/>
                </a:lnTo>
                <a:lnTo>
                  <a:pt x="1153287" y="1098931"/>
                </a:lnTo>
                <a:lnTo>
                  <a:pt x="1153287" y="1092581"/>
                </a:lnTo>
                <a:lnTo>
                  <a:pt x="1140587" y="1092581"/>
                </a:lnTo>
                <a:lnTo>
                  <a:pt x="1140587" y="1086231"/>
                </a:lnTo>
                <a:close/>
              </a:path>
              <a:path extrusionOk="0" h="1099185" w="2128520">
                <a:moveTo>
                  <a:pt x="2051812" y="31750"/>
                </a:moveTo>
                <a:lnTo>
                  <a:pt x="1140587" y="31750"/>
                </a:lnTo>
                <a:lnTo>
                  <a:pt x="1140587" y="1092581"/>
                </a:lnTo>
                <a:lnTo>
                  <a:pt x="1146937" y="1086231"/>
                </a:lnTo>
                <a:lnTo>
                  <a:pt x="1153287" y="1086231"/>
                </a:lnTo>
                <a:lnTo>
                  <a:pt x="1153287" y="44450"/>
                </a:lnTo>
                <a:lnTo>
                  <a:pt x="1146937" y="44450"/>
                </a:lnTo>
                <a:lnTo>
                  <a:pt x="1153287" y="38100"/>
                </a:lnTo>
                <a:lnTo>
                  <a:pt x="2051812" y="38100"/>
                </a:lnTo>
                <a:lnTo>
                  <a:pt x="2051812" y="31750"/>
                </a:lnTo>
                <a:close/>
              </a:path>
              <a:path extrusionOk="0" h="1099185" w="2128520">
                <a:moveTo>
                  <a:pt x="1153287" y="1086231"/>
                </a:moveTo>
                <a:lnTo>
                  <a:pt x="1146937" y="1086231"/>
                </a:lnTo>
                <a:lnTo>
                  <a:pt x="1140587" y="1092581"/>
                </a:lnTo>
                <a:lnTo>
                  <a:pt x="1153287" y="1092581"/>
                </a:lnTo>
                <a:lnTo>
                  <a:pt x="1153287" y="1086231"/>
                </a:lnTo>
                <a:close/>
              </a:path>
              <a:path extrusionOk="0" h="1099185" w="2128520">
                <a:moveTo>
                  <a:pt x="2051812" y="0"/>
                </a:moveTo>
                <a:lnTo>
                  <a:pt x="2051812" y="76200"/>
                </a:lnTo>
                <a:lnTo>
                  <a:pt x="2115312" y="44450"/>
                </a:lnTo>
                <a:lnTo>
                  <a:pt x="2064512" y="44450"/>
                </a:lnTo>
                <a:lnTo>
                  <a:pt x="2064512" y="31750"/>
                </a:lnTo>
                <a:lnTo>
                  <a:pt x="2115312" y="31750"/>
                </a:lnTo>
                <a:lnTo>
                  <a:pt x="2051812" y="0"/>
                </a:lnTo>
                <a:close/>
              </a:path>
              <a:path extrusionOk="0" h="1099185" w="2128520">
                <a:moveTo>
                  <a:pt x="1153287" y="38100"/>
                </a:moveTo>
                <a:lnTo>
                  <a:pt x="1146937" y="44450"/>
                </a:lnTo>
                <a:lnTo>
                  <a:pt x="1153287" y="44450"/>
                </a:lnTo>
                <a:lnTo>
                  <a:pt x="1153287" y="38100"/>
                </a:lnTo>
                <a:close/>
              </a:path>
              <a:path extrusionOk="0" h="1099185" w="2128520">
                <a:moveTo>
                  <a:pt x="2051812" y="38100"/>
                </a:moveTo>
                <a:lnTo>
                  <a:pt x="1153287" y="38100"/>
                </a:lnTo>
                <a:lnTo>
                  <a:pt x="1153287" y="44450"/>
                </a:lnTo>
                <a:lnTo>
                  <a:pt x="2051812" y="44450"/>
                </a:lnTo>
                <a:lnTo>
                  <a:pt x="2051812" y="38100"/>
                </a:lnTo>
                <a:close/>
              </a:path>
              <a:path extrusionOk="0" h="1099185" w="2128520">
                <a:moveTo>
                  <a:pt x="2115312" y="31750"/>
                </a:moveTo>
                <a:lnTo>
                  <a:pt x="2064512" y="31750"/>
                </a:lnTo>
                <a:lnTo>
                  <a:pt x="2064512" y="44450"/>
                </a:lnTo>
                <a:lnTo>
                  <a:pt x="2115312" y="44450"/>
                </a:lnTo>
                <a:lnTo>
                  <a:pt x="2128012" y="38100"/>
                </a:lnTo>
                <a:lnTo>
                  <a:pt x="2115312" y="3175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38"/>
          <p:cNvSpPr/>
          <p:nvPr/>
        </p:nvSpPr>
        <p:spPr>
          <a:xfrm>
            <a:off x="6966204" y="554736"/>
            <a:ext cx="3810634" cy="2880360"/>
          </a:xfrm>
          <a:custGeom>
            <a:rect b="b" l="l" r="r" t="t"/>
            <a:pathLst>
              <a:path extrusionOk="0" h="2880360" w="3810634">
                <a:moveTo>
                  <a:pt x="1898903" y="38100"/>
                </a:moveTo>
                <a:lnTo>
                  <a:pt x="1898903" y="2879979"/>
                </a:lnTo>
                <a:lnTo>
                  <a:pt x="3810380" y="2879979"/>
                </a:lnTo>
                <a:lnTo>
                  <a:pt x="3810380" y="2873629"/>
                </a:lnTo>
                <a:lnTo>
                  <a:pt x="1911603" y="2873629"/>
                </a:lnTo>
                <a:lnTo>
                  <a:pt x="1905253" y="2867279"/>
                </a:lnTo>
                <a:lnTo>
                  <a:pt x="1911603" y="2867279"/>
                </a:lnTo>
                <a:lnTo>
                  <a:pt x="1911603" y="44450"/>
                </a:lnTo>
                <a:lnTo>
                  <a:pt x="1905253" y="44450"/>
                </a:lnTo>
                <a:lnTo>
                  <a:pt x="1898903" y="38100"/>
                </a:lnTo>
                <a:close/>
              </a:path>
              <a:path extrusionOk="0" h="2880360" w="3810634">
                <a:moveTo>
                  <a:pt x="1911603" y="2867279"/>
                </a:moveTo>
                <a:lnTo>
                  <a:pt x="1905253" y="2867279"/>
                </a:lnTo>
                <a:lnTo>
                  <a:pt x="1911603" y="2873629"/>
                </a:lnTo>
                <a:lnTo>
                  <a:pt x="1911603" y="2867279"/>
                </a:lnTo>
                <a:close/>
              </a:path>
              <a:path extrusionOk="0" h="2880360" w="3810634">
                <a:moveTo>
                  <a:pt x="3810380" y="2867279"/>
                </a:moveTo>
                <a:lnTo>
                  <a:pt x="1911603" y="2867279"/>
                </a:lnTo>
                <a:lnTo>
                  <a:pt x="1911603" y="2873629"/>
                </a:lnTo>
                <a:lnTo>
                  <a:pt x="3810380" y="2873629"/>
                </a:lnTo>
                <a:lnTo>
                  <a:pt x="3810380" y="2867279"/>
                </a:lnTo>
                <a:close/>
              </a:path>
              <a:path extrusionOk="0" h="2880360" w="381063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extrusionOk="0" h="2880360" w="3810634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extrusionOk="0" h="2880360" w="3810634">
                <a:moveTo>
                  <a:pt x="1911603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1898903" y="44450"/>
                </a:lnTo>
                <a:lnTo>
                  <a:pt x="1898903" y="38100"/>
                </a:lnTo>
                <a:lnTo>
                  <a:pt x="1911603" y="38100"/>
                </a:lnTo>
                <a:lnTo>
                  <a:pt x="1911603" y="31750"/>
                </a:lnTo>
                <a:close/>
              </a:path>
              <a:path extrusionOk="0" h="2880360" w="3810634">
                <a:moveTo>
                  <a:pt x="1911603" y="38100"/>
                </a:moveTo>
                <a:lnTo>
                  <a:pt x="1898903" y="38100"/>
                </a:lnTo>
                <a:lnTo>
                  <a:pt x="1905253" y="44450"/>
                </a:lnTo>
                <a:lnTo>
                  <a:pt x="1911603" y="44450"/>
                </a:lnTo>
                <a:lnTo>
                  <a:pt x="1911603" y="3810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38"/>
          <p:cNvSpPr/>
          <p:nvPr/>
        </p:nvSpPr>
        <p:spPr>
          <a:xfrm>
            <a:off x="6653783" y="2025395"/>
            <a:ext cx="4122420" cy="1410335"/>
          </a:xfrm>
          <a:custGeom>
            <a:rect b="b" l="l" r="r" t="t"/>
            <a:pathLst>
              <a:path extrusionOk="0" h="1410335" w="4122420">
                <a:moveTo>
                  <a:pt x="2205609" y="38100"/>
                </a:moveTo>
                <a:lnTo>
                  <a:pt x="2205609" y="1409827"/>
                </a:lnTo>
                <a:lnTo>
                  <a:pt x="4122166" y="1409827"/>
                </a:lnTo>
                <a:lnTo>
                  <a:pt x="4122166" y="1403477"/>
                </a:lnTo>
                <a:lnTo>
                  <a:pt x="2218309" y="1403477"/>
                </a:lnTo>
                <a:lnTo>
                  <a:pt x="2211959" y="1397127"/>
                </a:lnTo>
                <a:lnTo>
                  <a:pt x="2218309" y="1397127"/>
                </a:lnTo>
                <a:lnTo>
                  <a:pt x="2218309" y="44450"/>
                </a:lnTo>
                <a:lnTo>
                  <a:pt x="2211959" y="44450"/>
                </a:lnTo>
                <a:lnTo>
                  <a:pt x="2205609" y="38100"/>
                </a:lnTo>
                <a:close/>
              </a:path>
              <a:path extrusionOk="0" h="1410335" w="4122420">
                <a:moveTo>
                  <a:pt x="2218309" y="1397127"/>
                </a:moveTo>
                <a:lnTo>
                  <a:pt x="2211959" y="1397127"/>
                </a:lnTo>
                <a:lnTo>
                  <a:pt x="2218309" y="1403477"/>
                </a:lnTo>
                <a:lnTo>
                  <a:pt x="2218309" y="1397127"/>
                </a:lnTo>
                <a:close/>
              </a:path>
              <a:path extrusionOk="0" h="1410335" w="4122420">
                <a:moveTo>
                  <a:pt x="4122166" y="1397127"/>
                </a:moveTo>
                <a:lnTo>
                  <a:pt x="2218309" y="1397127"/>
                </a:lnTo>
                <a:lnTo>
                  <a:pt x="2218309" y="1403477"/>
                </a:lnTo>
                <a:lnTo>
                  <a:pt x="4122166" y="1403477"/>
                </a:lnTo>
                <a:lnTo>
                  <a:pt x="4122166" y="1397127"/>
                </a:lnTo>
                <a:close/>
              </a:path>
              <a:path extrusionOk="0" h="1410335" w="4122420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extrusionOk="0" h="1410335" w="4122420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extrusionOk="0" h="1410335" w="4122420">
                <a:moveTo>
                  <a:pt x="2218309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205609" y="44450"/>
                </a:lnTo>
                <a:lnTo>
                  <a:pt x="2205609" y="38100"/>
                </a:lnTo>
                <a:lnTo>
                  <a:pt x="2218309" y="38100"/>
                </a:lnTo>
                <a:lnTo>
                  <a:pt x="2218309" y="31750"/>
                </a:lnTo>
                <a:close/>
              </a:path>
              <a:path extrusionOk="0" h="1410335" w="4122420">
                <a:moveTo>
                  <a:pt x="2218309" y="38100"/>
                </a:moveTo>
                <a:lnTo>
                  <a:pt x="2205609" y="38100"/>
                </a:lnTo>
                <a:lnTo>
                  <a:pt x="2211959" y="44450"/>
                </a:lnTo>
                <a:lnTo>
                  <a:pt x="2218309" y="44450"/>
                </a:lnTo>
                <a:lnTo>
                  <a:pt x="2218309" y="3810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8"/>
          <p:cNvSpPr txBox="1"/>
          <p:nvPr/>
        </p:nvSpPr>
        <p:spPr>
          <a:xfrm>
            <a:off x="8979149" y="2626675"/>
            <a:ext cx="1236000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55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% acerto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38"/>
          <p:cNvSpPr/>
          <p:nvPr/>
        </p:nvSpPr>
        <p:spPr>
          <a:xfrm>
            <a:off x="3252215" y="2978150"/>
            <a:ext cx="1983104" cy="196214"/>
          </a:xfrm>
          <a:custGeom>
            <a:rect b="b" l="l" r="r" t="t"/>
            <a:pathLst>
              <a:path extrusionOk="0" h="196214" w="1983104">
                <a:moveTo>
                  <a:pt x="0" y="195961"/>
                </a:moveTo>
                <a:lnTo>
                  <a:pt x="1983105" y="195961"/>
                </a:lnTo>
                <a:lnTo>
                  <a:pt x="1983105" y="0"/>
                </a:lnTo>
                <a:lnTo>
                  <a:pt x="0" y="0"/>
                </a:lnTo>
                <a:lnTo>
                  <a:pt x="0" y="195961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38"/>
          <p:cNvSpPr/>
          <p:nvPr/>
        </p:nvSpPr>
        <p:spPr>
          <a:xfrm>
            <a:off x="5235321" y="2978150"/>
            <a:ext cx="619760" cy="196214"/>
          </a:xfrm>
          <a:custGeom>
            <a:rect b="b" l="l" r="r" t="t"/>
            <a:pathLst>
              <a:path extrusionOk="0" h="196214" w="619760">
                <a:moveTo>
                  <a:pt x="0" y="195961"/>
                </a:moveTo>
                <a:lnTo>
                  <a:pt x="619251" y="195961"/>
                </a:lnTo>
                <a:lnTo>
                  <a:pt x="619251" y="0"/>
                </a:lnTo>
                <a:lnTo>
                  <a:pt x="0" y="0"/>
                </a:lnTo>
                <a:lnTo>
                  <a:pt x="0" y="195961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38"/>
          <p:cNvSpPr/>
          <p:nvPr/>
        </p:nvSpPr>
        <p:spPr>
          <a:xfrm>
            <a:off x="3252215" y="3174072"/>
            <a:ext cx="1983104" cy="177164"/>
          </a:xfrm>
          <a:custGeom>
            <a:rect b="b" l="l" r="r" t="t"/>
            <a:pathLst>
              <a:path extrusionOk="0" h="177164" w="1983104">
                <a:moveTo>
                  <a:pt x="0" y="176822"/>
                </a:moveTo>
                <a:lnTo>
                  <a:pt x="1983105" y="176822"/>
                </a:lnTo>
                <a:lnTo>
                  <a:pt x="1983105" y="0"/>
                </a:lnTo>
                <a:lnTo>
                  <a:pt x="0" y="0"/>
                </a:lnTo>
                <a:lnTo>
                  <a:pt x="0" y="176822"/>
                </a:lnTo>
                <a:close/>
              </a:path>
            </a:pathLst>
          </a:custGeom>
          <a:solidFill>
            <a:srgbClr val="CFD4E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38"/>
          <p:cNvSpPr/>
          <p:nvPr/>
        </p:nvSpPr>
        <p:spPr>
          <a:xfrm>
            <a:off x="5235321" y="3174072"/>
            <a:ext cx="619760" cy="177164"/>
          </a:xfrm>
          <a:custGeom>
            <a:rect b="b" l="l" r="r" t="t"/>
            <a:pathLst>
              <a:path extrusionOk="0" h="177164" w="619760">
                <a:moveTo>
                  <a:pt x="0" y="176822"/>
                </a:moveTo>
                <a:lnTo>
                  <a:pt x="619251" y="176822"/>
                </a:lnTo>
                <a:lnTo>
                  <a:pt x="619251" y="0"/>
                </a:lnTo>
                <a:lnTo>
                  <a:pt x="0" y="0"/>
                </a:lnTo>
                <a:lnTo>
                  <a:pt x="0" y="176822"/>
                </a:lnTo>
                <a:close/>
              </a:path>
            </a:pathLst>
          </a:custGeom>
          <a:solidFill>
            <a:srgbClr val="CFD4E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8"/>
          <p:cNvSpPr/>
          <p:nvPr/>
        </p:nvSpPr>
        <p:spPr>
          <a:xfrm>
            <a:off x="3252215" y="3350856"/>
            <a:ext cx="1983104" cy="177164"/>
          </a:xfrm>
          <a:custGeom>
            <a:rect b="b" l="l" r="r" t="t"/>
            <a:pathLst>
              <a:path extrusionOk="0" h="177164" w="1983104">
                <a:moveTo>
                  <a:pt x="0" y="176822"/>
                </a:moveTo>
                <a:lnTo>
                  <a:pt x="1983105" y="176822"/>
                </a:lnTo>
                <a:lnTo>
                  <a:pt x="1983105" y="0"/>
                </a:lnTo>
                <a:lnTo>
                  <a:pt x="0" y="0"/>
                </a:lnTo>
                <a:lnTo>
                  <a:pt x="0" y="176822"/>
                </a:lnTo>
                <a:close/>
              </a:path>
            </a:pathLst>
          </a:custGeom>
          <a:solidFill>
            <a:srgbClr val="E9EBF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p38"/>
          <p:cNvSpPr/>
          <p:nvPr/>
        </p:nvSpPr>
        <p:spPr>
          <a:xfrm>
            <a:off x="5235321" y="3350856"/>
            <a:ext cx="619760" cy="177164"/>
          </a:xfrm>
          <a:custGeom>
            <a:rect b="b" l="l" r="r" t="t"/>
            <a:pathLst>
              <a:path extrusionOk="0" h="177164" w="619760">
                <a:moveTo>
                  <a:pt x="0" y="176822"/>
                </a:moveTo>
                <a:lnTo>
                  <a:pt x="619251" y="176822"/>
                </a:lnTo>
                <a:lnTo>
                  <a:pt x="619251" y="0"/>
                </a:lnTo>
                <a:lnTo>
                  <a:pt x="0" y="0"/>
                </a:lnTo>
                <a:lnTo>
                  <a:pt x="0" y="176822"/>
                </a:lnTo>
                <a:close/>
              </a:path>
            </a:pathLst>
          </a:custGeom>
          <a:solidFill>
            <a:srgbClr val="E9EBF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7" name="Google Shape;367;p38"/>
          <p:cNvSpPr/>
          <p:nvPr/>
        </p:nvSpPr>
        <p:spPr>
          <a:xfrm>
            <a:off x="3252215" y="3527678"/>
            <a:ext cx="1983104" cy="196214"/>
          </a:xfrm>
          <a:custGeom>
            <a:rect b="b" l="l" r="r" t="t"/>
            <a:pathLst>
              <a:path extrusionOk="0" h="196214" w="1983104">
                <a:moveTo>
                  <a:pt x="0" y="195961"/>
                </a:moveTo>
                <a:lnTo>
                  <a:pt x="1983105" y="195961"/>
                </a:lnTo>
                <a:lnTo>
                  <a:pt x="1983105" y="0"/>
                </a:lnTo>
                <a:lnTo>
                  <a:pt x="0" y="0"/>
                </a:lnTo>
                <a:lnTo>
                  <a:pt x="0" y="195961"/>
                </a:lnTo>
                <a:close/>
              </a:path>
            </a:pathLst>
          </a:custGeom>
          <a:solidFill>
            <a:srgbClr val="CFD4E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38"/>
          <p:cNvSpPr/>
          <p:nvPr/>
        </p:nvSpPr>
        <p:spPr>
          <a:xfrm>
            <a:off x="5235321" y="2971800"/>
            <a:ext cx="0" cy="758189"/>
          </a:xfrm>
          <a:custGeom>
            <a:rect b="b" l="l" r="r" t="t"/>
            <a:pathLst>
              <a:path extrusionOk="0" h="758189" w="120000">
                <a:moveTo>
                  <a:pt x="0" y="0"/>
                </a:moveTo>
                <a:lnTo>
                  <a:pt x="0" y="758189"/>
                </a:lnTo>
              </a:path>
            </a:pathLst>
          </a:cu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38"/>
          <p:cNvSpPr/>
          <p:nvPr/>
        </p:nvSpPr>
        <p:spPr>
          <a:xfrm>
            <a:off x="3245866" y="3174110"/>
            <a:ext cx="2615565" cy="0"/>
          </a:xfrm>
          <a:custGeom>
            <a:rect b="b" l="l" r="r" t="t"/>
            <a:pathLst>
              <a:path extrusionOk="0" h="120000" w="2615565">
                <a:moveTo>
                  <a:pt x="0" y="0"/>
                </a:moveTo>
                <a:lnTo>
                  <a:pt x="2615057" y="0"/>
                </a:lnTo>
              </a:path>
            </a:pathLst>
          </a:custGeom>
          <a:noFill/>
          <a:ln cap="flat" cmpd="sng" w="381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38"/>
          <p:cNvSpPr/>
          <p:nvPr/>
        </p:nvSpPr>
        <p:spPr>
          <a:xfrm>
            <a:off x="3245866" y="3350895"/>
            <a:ext cx="2615565" cy="0"/>
          </a:xfrm>
          <a:custGeom>
            <a:rect b="b" l="l" r="r" t="t"/>
            <a:pathLst>
              <a:path extrusionOk="0" h="120000" w="2615565">
                <a:moveTo>
                  <a:pt x="0" y="0"/>
                </a:moveTo>
                <a:lnTo>
                  <a:pt x="2615057" y="0"/>
                </a:lnTo>
              </a:path>
            </a:pathLst>
          </a:cu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38"/>
          <p:cNvSpPr/>
          <p:nvPr/>
        </p:nvSpPr>
        <p:spPr>
          <a:xfrm>
            <a:off x="3245866" y="3527678"/>
            <a:ext cx="2615565" cy="0"/>
          </a:xfrm>
          <a:custGeom>
            <a:rect b="b" l="l" r="r" t="t"/>
            <a:pathLst>
              <a:path extrusionOk="0" h="120000" w="2615565">
                <a:moveTo>
                  <a:pt x="0" y="0"/>
                </a:moveTo>
                <a:lnTo>
                  <a:pt x="2615057" y="0"/>
                </a:lnTo>
              </a:path>
            </a:pathLst>
          </a:cu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8"/>
          <p:cNvSpPr/>
          <p:nvPr/>
        </p:nvSpPr>
        <p:spPr>
          <a:xfrm>
            <a:off x="3252215" y="2971800"/>
            <a:ext cx="0" cy="758189"/>
          </a:xfrm>
          <a:custGeom>
            <a:rect b="b" l="l" r="r" t="t"/>
            <a:pathLst>
              <a:path extrusionOk="0" h="758189" w="120000">
                <a:moveTo>
                  <a:pt x="0" y="0"/>
                </a:moveTo>
                <a:lnTo>
                  <a:pt x="0" y="758189"/>
                </a:lnTo>
              </a:path>
            </a:pathLst>
          </a:cu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8"/>
          <p:cNvSpPr/>
          <p:nvPr/>
        </p:nvSpPr>
        <p:spPr>
          <a:xfrm>
            <a:off x="5854572" y="2971800"/>
            <a:ext cx="0" cy="758189"/>
          </a:xfrm>
          <a:custGeom>
            <a:rect b="b" l="l" r="r" t="t"/>
            <a:pathLst>
              <a:path extrusionOk="0" h="758189" w="120000">
                <a:moveTo>
                  <a:pt x="0" y="0"/>
                </a:moveTo>
                <a:lnTo>
                  <a:pt x="0" y="758189"/>
                </a:lnTo>
              </a:path>
            </a:pathLst>
          </a:cu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8"/>
          <p:cNvSpPr/>
          <p:nvPr/>
        </p:nvSpPr>
        <p:spPr>
          <a:xfrm>
            <a:off x="3245866" y="2978150"/>
            <a:ext cx="2615565" cy="0"/>
          </a:xfrm>
          <a:custGeom>
            <a:rect b="b" l="l" r="r" t="t"/>
            <a:pathLst>
              <a:path extrusionOk="0" h="120000" w="2615565">
                <a:moveTo>
                  <a:pt x="0" y="0"/>
                </a:moveTo>
                <a:lnTo>
                  <a:pt x="2615057" y="0"/>
                </a:lnTo>
              </a:path>
            </a:pathLst>
          </a:cu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8"/>
          <p:cNvSpPr/>
          <p:nvPr/>
        </p:nvSpPr>
        <p:spPr>
          <a:xfrm>
            <a:off x="3245866" y="3723640"/>
            <a:ext cx="2615565" cy="0"/>
          </a:xfrm>
          <a:custGeom>
            <a:rect b="b" l="l" r="r" t="t"/>
            <a:pathLst>
              <a:path extrusionOk="0" h="120000" w="2615565">
                <a:moveTo>
                  <a:pt x="0" y="0"/>
                </a:moveTo>
                <a:lnTo>
                  <a:pt x="2615057" y="0"/>
                </a:lnTo>
              </a:path>
            </a:pathLst>
          </a:cu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3334258" y="3002407"/>
            <a:ext cx="1950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Regra</a:t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5241671" y="3002407"/>
            <a:ext cx="6072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755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rPr>
              <a:t>Resultado</a:t>
            </a:r>
            <a:endParaRPr sz="6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3258565" y="3198367"/>
            <a:ext cx="19704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755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renda = &gt;35.000 E história_crédito = BOA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38"/>
          <p:cNvSpPr txBox="1"/>
          <p:nvPr/>
        </p:nvSpPr>
        <p:spPr>
          <a:xfrm>
            <a:off x="5241671" y="3198367"/>
            <a:ext cx="6072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755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Risco = BAIXO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3252215" y="3350895"/>
            <a:ext cx="1983000" cy="17730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6825">
            <a:noAutofit/>
          </a:bodyPr>
          <a:lstStyle/>
          <a:p>
            <a:pPr indent="0" lvl="0" marL="81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renda = &gt;35.000 e história_crédito = DESCONHECIDA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38"/>
          <p:cNvSpPr txBox="1"/>
          <p:nvPr/>
        </p:nvSpPr>
        <p:spPr>
          <a:xfrm>
            <a:off x="5235321" y="3350895"/>
            <a:ext cx="619800" cy="17730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6825">
            <a:noAutofit/>
          </a:bodyPr>
          <a:lstStyle/>
          <a:p>
            <a:pPr indent="0" lvl="0" marL="81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Risco = BAIXO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38"/>
          <p:cNvSpPr txBox="1"/>
          <p:nvPr/>
        </p:nvSpPr>
        <p:spPr>
          <a:xfrm>
            <a:off x="3252215" y="3527678"/>
            <a:ext cx="1983000" cy="19620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6825">
            <a:noAutofit/>
          </a:bodyPr>
          <a:lstStyle/>
          <a:p>
            <a:pPr indent="0" lvl="0" marL="81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 (padrão)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8"/>
          <p:cNvSpPr txBox="1"/>
          <p:nvPr/>
        </p:nvSpPr>
        <p:spPr>
          <a:xfrm>
            <a:off x="5235321" y="3527678"/>
            <a:ext cx="619800" cy="196200"/>
          </a:xfrm>
          <a:prstGeom prst="rect">
            <a:avLst/>
          </a:prstGeom>
          <a:solidFill>
            <a:srgbClr val="CFD4EA"/>
          </a:solidFill>
          <a:ln cap="flat" cmpd="sng" w="127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36825">
            <a:noAutofit/>
          </a:bodyPr>
          <a:lstStyle/>
          <a:p>
            <a:pPr indent="0" lvl="0" marL="819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Risco = ALTO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8"/>
          <p:cNvSpPr txBox="1"/>
          <p:nvPr/>
        </p:nvSpPr>
        <p:spPr>
          <a:xfrm>
            <a:off x="5903478" y="3195075"/>
            <a:ext cx="6912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Regras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8"/>
          <p:cNvSpPr/>
          <p:nvPr/>
        </p:nvSpPr>
        <p:spPr>
          <a:xfrm>
            <a:off x="1324355" y="3322320"/>
            <a:ext cx="2020570" cy="122554"/>
          </a:xfrm>
          <a:custGeom>
            <a:rect b="b" l="l" r="r" t="t"/>
            <a:pathLst>
              <a:path extrusionOk="0" h="122554" w="2020570">
                <a:moveTo>
                  <a:pt x="1138682" y="109854"/>
                </a:moveTo>
                <a:lnTo>
                  <a:pt x="0" y="109854"/>
                </a:lnTo>
                <a:lnTo>
                  <a:pt x="0" y="122554"/>
                </a:lnTo>
                <a:lnTo>
                  <a:pt x="1151382" y="122554"/>
                </a:lnTo>
                <a:lnTo>
                  <a:pt x="1151382" y="116204"/>
                </a:lnTo>
                <a:lnTo>
                  <a:pt x="1138682" y="116204"/>
                </a:lnTo>
                <a:lnTo>
                  <a:pt x="1138682" y="109854"/>
                </a:lnTo>
                <a:close/>
              </a:path>
              <a:path extrusionOk="0" h="122554" w="2020570">
                <a:moveTo>
                  <a:pt x="1944243" y="31750"/>
                </a:moveTo>
                <a:lnTo>
                  <a:pt x="1138682" y="31750"/>
                </a:lnTo>
                <a:lnTo>
                  <a:pt x="1138682" y="116204"/>
                </a:lnTo>
                <a:lnTo>
                  <a:pt x="1145032" y="109854"/>
                </a:lnTo>
                <a:lnTo>
                  <a:pt x="1151382" y="109854"/>
                </a:lnTo>
                <a:lnTo>
                  <a:pt x="1151382" y="44450"/>
                </a:lnTo>
                <a:lnTo>
                  <a:pt x="1145032" y="44450"/>
                </a:lnTo>
                <a:lnTo>
                  <a:pt x="1151382" y="38100"/>
                </a:lnTo>
                <a:lnTo>
                  <a:pt x="1944243" y="38100"/>
                </a:lnTo>
                <a:lnTo>
                  <a:pt x="1944243" y="31750"/>
                </a:lnTo>
                <a:close/>
              </a:path>
              <a:path extrusionOk="0" h="122554" w="2020570">
                <a:moveTo>
                  <a:pt x="1151382" y="109854"/>
                </a:moveTo>
                <a:lnTo>
                  <a:pt x="1145032" y="109854"/>
                </a:lnTo>
                <a:lnTo>
                  <a:pt x="1138682" y="116204"/>
                </a:lnTo>
                <a:lnTo>
                  <a:pt x="1151382" y="116204"/>
                </a:lnTo>
                <a:lnTo>
                  <a:pt x="1151382" y="109854"/>
                </a:lnTo>
                <a:close/>
              </a:path>
              <a:path extrusionOk="0" h="122554" w="2020570">
                <a:moveTo>
                  <a:pt x="1944243" y="0"/>
                </a:moveTo>
                <a:lnTo>
                  <a:pt x="1944243" y="76200"/>
                </a:lnTo>
                <a:lnTo>
                  <a:pt x="2007743" y="44450"/>
                </a:lnTo>
                <a:lnTo>
                  <a:pt x="1956943" y="44450"/>
                </a:lnTo>
                <a:lnTo>
                  <a:pt x="1956943" y="31750"/>
                </a:lnTo>
                <a:lnTo>
                  <a:pt x="2007743" y="31750"/>
                </a:lnTo>
                <a:lnTo>
                  <a:pt x="1944243" y="0"/>
                </a:lnTo>
                <a:close/>
              </a:path>
              <a:path extrusionOk="0" h="122554" w="2020570">
                <a:moveTo>
                  <a:pt x="1151382" y="38100"/>
                </a:moveTo>
                <a:lnTo>
                  <a:pt x="1145032" y="44450"/>
                </a:lnTo>
                <a:lnTo>
                  <a:pt x="1151382" y="44450"/>
                </a:lnTo>
                <a:lnTo>
                  <a:pt x="1151382" y="38100"/>
                </a:lnTo>
                <a:close/>
              </a:path>
              <a:path extrusionOk="0" h="122554" w="2020570">
                <a:moveTo>
                  <a:pt x="1944243" y="38100"/>
                </a:moveTo>
                <a:lnTo>
                  <a:pt x="1151382" y="38100"/>
                </a:lnTo>
                <a:lnTo>
                  <a:pt x="1151382" y="44450"/>
                </a:lnTo>
                <a:lnTo>
                  <a:pt x="1944243" y="44450"/>
                </a:lnTo>
                <a:lnTo>
                  <a:pt x="1944243" y="38100"/>
                </a:lnTo>
                <a:close/>
              </a:path>
              <a:path extrusionOk="0" h="122554" w="2020570">
                <a:moveTo>
                  <a:pt x="2007743" y="31750"/>
                </a:moveTo>
                <a:lnTo>
                  <a:pt x="1956943" y="31750"/>
                </a:lnTo>
                <a:lnTo>
                  <a:pt x="1956943" y="44450"/>
                </a:lnTo>
                <a:lnTo>
                  <a:pt x="2007743" y="44450"/>
                </a:lnTo>
                <a:lnTo>
                  <a:pt x="2020443" y="38100"/>
                </a:lnTo>
                <a:lnTo>
                  <a:pt x="2007743" y="3175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8"/>
          <p:cNvSpPr/>
          <p:nvPr/>
        </p:nvSpPr>
        <p:spPr>
          <a:xfrm>
            <a:off x="6594675" y="3307075"/>
            <a:ext cx="4182465" cy="128270"/>
          </a:xfrm>
          <a:custGeom>
            <a:rect b="b" l="l" r="r" t="t"/>
            <a:pathLst>
              <a:path extrusionOk="0" h="128270" w="4356734">
                <a:moveTo>
                  <a:pt x="2445258" y="38100"/>
                </a:moveTo>
                <a:lnTo>
                  <a:pt x="2445258" y="128270"/>
                </a:lnTo>
                <a:lnTo>
                  <a:pt x="4356481" y="128270"/>
                </a:lnTo>
                <a:lnTo>
                  <a:pt x="4356481" y="121920"/>
                </a:lnTo>
                <a:lnTo>
                  <a:pt x="2457958" y="121920"/>
                </a:lnTo>
                <a:lnTo>
                  <a:pt x="2451608" y="115570"/>
                </a:lnTo>
                <a:lnTo>
                  <a:pt x="2457958" y="115570"/>
                </a:lnTo>
                <a:lnTo>
                  <a:pt x="2457958" y="44450"/>
                </a:lnTo>
                <a:lnTo>
                  <a:pt x="2451608" y="44450"/>
                </a:lnTo>
                <a:lnTo>
                  <a:pt x="2445258" y="38100"/>
                </a:lnTo>
                <a:close/>
              </a:path>
              <a:path extrusionOk="0" h="128270" w="4356734">
                <a:moveTo>
                  <a:pt x="2457958" y="115570"/>
                </a:moveTo>
                <a:lnTo>
                  <a:pt x="2451608" y="115570"/>
                </a:lnTo>
                <a:lnTo>
                  <a:pt x="2457958" y="121920"/>
                </a:lnTo>
                <a:lnTo>
                  <a:pt x="2457958" y="115570"/>
                </a:lnTo>
                <a:close/>
              </a:path>
              <a:path extrusionOk="0" h="128270" w="4356734">
                <a:moveTo>
                  <a:pt x="4356481" y="115570"/>
                </a:moveTo>
                <a:lnTo>
                  <a:pt x="2457958" y="115570"/>
                </a:lnTo>
                <a:lnTo>
                  <a:pt x="2457958" y="121920"/>
                </a:lnTo>
                <a:lnTo>
                  <a:pt x="4356481" y="121920"/>
                </a:lnTo>
                <a:lnTo>
                  <a:pt x="4356481" y="115570"/>
                </a:lnTo>
                <a:close/>
              </a:path>
              <a:path extrusionOk="0" h="128270" w="4356734">
                <a:moveTo>
                  <a:pt x="76200" y="0"/>
                </a:moveTo>
                <a:lnTo>
                  <a:pt x="0" y="38100"/>
                </a:lnTo>
                <a:lnTo>
                  <a:pt x="76200" y="76200"/>
                </a:lnTo>
                <a:lnTo>
                  <a:pt x="76200" y="44450"/>
                </a:lnTo>
                <a:lnTo>
                  <a:pt x="63500" y="44450"/>
                </a:lnTo>
                <a:lnTo>
                  <a:pt x="63500" y="31750"/>
                </a:lnTo>
                <a:lnTo>
                  <a:pt x="76200" y="31750"/>
                </a:lnTo>
                <a:lnTo>
                  <a:pt x="76200" y="0"/>
                </a:lnTo>
                <a:close/>
              </a:path>
              <a:path extrusionOk="0" h="128270" w="4356734">
                <a:moveTo>
                  <a:pt x="76200" y="31750"/>
                </a:moveTo>
                <a:lnTo>
                  <a:pt x="63500" y="31750"/>
                </a:lnTo>
                <a:lnTo>
                  <a:pt x="63500" y="44450"/>
                </a:lnTo>
                <a:lnTo>
                  <a:pt x="76200" y="44450"/>
                </a:lnTo>
                <a:lnTo>
                  <a:pt x="76200" y="31750"/>
                </a:lnTo>
                <a:close/>
              </a:path>
              <a:path extrusionOk="0" h="128270" w="4356734">
                <a:moveTo>
                  <a:pt x="2457958" y="31750"/>
                </a:moveTo>
                <a:lnTo>
                  <a:pt x="76200" y="31750"/>
                </a:lnTo>
                <a:lnTo>
                  <a:pt x="76200" y="44450"/>
                </a:lnTo>
                <a:lnTo>
                  <a:pt x="2445258" y="44450"/>
                </a:lnTo>
                <a:lnTo>
                  <a:pt x="2445258" y="38100"/>
                </a:lnTo>
                <a:lnTo>
                  <a:pt x="2457958" y="38100"/>
                </a:lnTo>
                <a:lnTo>
                  <a:pt x="2457958" y="31750"/>
                </a:lnTo>
                <a:close/>
              </a:path>
              <a:path extrusionOk="0" h="128270" w="4356734">
                <a:moveTo>
                  <a:pt x="2457958" y="38100"/>
                </a:moveTo>
                <a:lnTo>
                  <a:pt x="2445258" y="38100"/>
                </a:lnTo>
                <a:lnTo>
                  <a:pt x="2451608" y="44450"/>
                </a:lnTo>
                <a:lnTo>
                  <a:pt x="2457958" y="44450"/>
                </a:lnTo>
                <a:lnTo>
                  <a:pt x="2457958" y="3810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38"/>
          <p:cNvSpPr/>
          <p:nvPr/>
        </p:nvSpPr>
        <p:spPr>
          <a:xfrm>
            <a:off x="4462271" y="4849367"/>
            <a:ext cx="218439" cy="200025"/>
          </a:xfrm>
          <a:custGeom>
            <a:rect b="b" l="l" r="r" t="t"/>
            <a:pathLst>
              <a:path extrusionOk="0" h="200025" w="218439">
                <a:moveTo>
                  <a:pt x="108965" y="0"/>
                </a:moveTo>
                <a:lnTo>
                  <a:pt x="66544" y="7846"/>
                </a:lnTo>
                <a:lnTo>
                  <a:pt x="31908" y="29241"/>
                </a:lnTo>
                <a:lnTo>
                  <a:pt x="8560" y="60971"/>
                </a:lnTo>
                <a:lnTo>
                  <a:pt x="0" y="99821"/>
                </a:lnTo>
                <a:lnTo>
                  <a:pt x="8560" y="138672"/>
                </a:lnTo>
                <a:lnTo>
                  <a:pt x="31908" y="170402"/>
                </a:lnTo>
                <a:lnTo>
                  <a:pt x="66544" y="191797"/>
                </a:lnTo>
                <a:lnTo>
                  <a:pt x="108965" y="199643"/>
                </a:lnTo>
                <a:lnTo>
                  <a:pt x="151387" y="191797"/>
                </a:lnTo>
                <a:lnTo>
                  <a:pt x="186023" y="170402"/>
                </a:lnTo>
                <a:lnTo>
                  <a:pt x="209371" y="138672"/>
                </a:lnTo>
                <a:lnTo>
                  <a:pt x="217931" y="99821"/>
                </a:lnTo>
                <a:lnTo>
                  <a:pt x="209371" y="60971"/>
                </a:lnTo>
                <a:lnTo>
                  <a:pt x="186023" y="29241"/>
                </a:lnTo>
                <a:lnTo>
                  <a:pt x="151387" y="7846"/>
                </a:lnTo>
                <a:lnTo>
                  <a:pt x="108965" y="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38"/>
          <p:cNvSpPr/>
          <p:nvPr/>
        </p:nvSpPr>
        <p:spPr>
          <a:xfrm>
            <a:off x="4462271" y="4849367"/>
            <a:ext cx="218439" cy="200025"/>
          </a:xfrm>
          <a:custGeom>
            <a:rect b="b" l="l" r="r" t="t"/>
            <a:pathLst>
              <a:path extrusionOk="0" h="200025" w="218439">
                <a:moveTo>
                  <a:pt x="0" y="99821"/>
                </a:moveTo>
                <a:lnTo>
                  <a:pt x="8560" y="60971"/>
                </a:lnTo>
                <a:lnTo>
                  <a:pt x="31908" y="29241"/>
                </a:lnTo>
                <a:lnTo>
                  <a:pt x="66544" y="7846"/>
                </a:lnTo>
                <a:lnTo>
                  <a:pt x="108965" y="0"/>
                </a:lnTo>
                <a:lnTo>
                  <a:pt x="151387" y="7846"/>
                </a:lnTo>
                <a:lnTo>
                  <a:pt x="186023" y="29241"/>
                </a:lnTo>
                <a:lnTo>
                  <a:pt x="209371" y="60971"/>
                </a:lnTo>
                <a:lnTo>
                  <a:pt x="217931" y="99821"/>
                </a:lnTo>
                <a:lnTo>
                  <a:pt x="209371" y="138672"/>
                </a:lnTo>
                <a:lnTo>
                  <a:pt x="186023" y="170402"/>
                </a:lnTo>
                <a:lnTo>
                  <a:pt x="151387" y="191797"/>
                </a:lnTo>
                <a:lnTo>
                  <a:pt x="108965" y="199643"/>
                </a:lnTo>
                <a:lnTo>
                  <a:pt x="66544" y="191797"/>
                </a:lnTo>
                <a:lnTo>
                  <a:pt x="31908" y="170402"/>
                </a:lnTo>
                <a:lnTo>
                  <a:pt x="8560" y="138672"/>
                </a:lnTo>
                <a:lnTo>
                  <a:pt x="0" y="99821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38"/>
          <p:cNvSpPr/>
          <p:nvPr/>
        </p:nvSpPr>
        <p:spPr>
          <a:xfrm>
            <a:off x="3707891" y="4555235"/>
            <a:ext cx="228600" cy="2133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38"/>
          <p:cNvSpPr/>
          <p:nvPr/>
        </p:nvSpPr>
        <p:spPr>
          <a:xfrm>
            <a:off x="3782567" y="3904488"/>
            <a:ext cx="230100" cy="2118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8"/>
          <p:cNvSpPr/>
          <p:nvPr/>
        </p:nvSpPr>
        <p:spPr>
          <a:xfrm>
            <a:off x="3814571" y="5042915"/>
            <a:ext cx="230100" cy="2118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38"/>
          <p:cNvSpPr/>
          <p:nvPr/>
        </p:nvSpPr>
        <p:spPr>
          <a:xfrm>
            <a:off x="4796028" y="3758184"/>
            <a:ext cx="230100" cy="211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38"/>
          <p:cNvSpPr/>
          <p:nvPr/>
        </p:nvSpPr>
        <p:spPr>
          <a:xfrm>
            <a:off x="5224271" y="4302252"/>
            <a:ext cx="230100" cy="2118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38"/>
          <p:cNvSpPr/>
          <p:nvPr/>
        </p:nvSpPr>
        <p:spPr>
          <a:xfrm>
            <a:off x="4997196" y="4843271"/>
            <a:ext cx="228600" cy="211800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38"/>
          <p:cNvSpPr/>
          <p:nvPr/>
        </p:nvSpPr>
        <p:spPr>
          <a:xfrm>
            <a:off x="4529328" y="4477511"/>
            <a:ext cx="218439" cy="200025"/>
          </a:xfrm>
          <a:custGeom>
            <a:rect b="b" l="l" r="r" t="t"/>
            <a:pathLst>
              <a:path extrusionOk="0" h="200025" w="218439">
                <a:moveTo>
                  <a:pt x="0" y="99821"/>
                </a:moveTo>
                <a:lnTo>
                  <a:pt x="8560" y="60971"/>
                </a:lnTo>
                <a:lnTo>
                  <a:pt x="31908" y="29241"/>
                </a:lnTo>
                <a:lnTo>
                  <a:pt x="66544" y="7846"/>
                </a:lnTo>
                <a:lnTo>
                  <a:pt x="108966" y="0"/>
                </a:lnTo>
                <a:lnTo>
                  <a:pt x="151387" y="7846"/>
                </a:lnTo>
                <a:lnTo>
                  <a:pt x="186023" y="29241"/>
                </a:lnTo>
                <a:lnTo>
                  <a:pt x="209371" y="60971"/>
                </a:lnTo>
                <a:lnTo>
                  <a:pt x="217932" y="99821"/>
                </a:lnTo>
                <a:lnTo>
                  <a:pt x="209371" y="138672"/>
                </a:lnTo>
                <a:lnTo>
                  <a:pt x="186023" y="170402"/>
                </a:lnTo>
                <a:lnTo>
                  <a:pt x="151387" y="191797"/>
                </a:lnTo>
                <a:lnTo>
                  <a:pt x="108966" y="199644"/>
                </a:lnTo>
                <a:lnTo>
                  <a:pt x="66544" y="191797"/>
                </a:lnTo>
                <a:lnTo>
                  <a:pt x="31908" y="170402"/>
                </a:lnTo>
                <a:lnTo>
                  <a:pt x="8560" y="138672"/>
                </a:lnTo>
                <a:lnTo>
                  <a:pt x="0" y="99821"/>
                </a:lnTo>
                <a:close/>
              </a:path>
            </a:pathLst>
          </a:custGeom>
          <a:noFill/>
          <a:ln cap="flat" cmpd="sng" w="12175">
            <a:solidFill>
              <a:srgbClr val="2E528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38"/>
          <p:cNvSpPr txBox="1"/>
          <p:nvPr/>
        </p:nvSpPr>
        <p:spPr>
          <a:xfrm>
            <a:off x="4597146" y="4482210"/>
            <a:ext cx="84600" cy="1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38"/>
          <p:cNvSpPr/>
          <p:nvPr/>
        </p:nvSpPr>
        <p:spPr>
          <a:xfrm>
            <a:off x="4570476" y="4677155"/>
            <a:ext cx="67945" cy="172085"/>
          </a:xfrm>
          <a:custGeom>
            <a:rect b="b" l="l" r="r" t="t"/>
            <a:pathLst>
              <a:path extrusionOk="0" h="172085" w="67945">
                <a:moveTo>
                  <a:pt x="67437" y="0"/>
                </a:moveTo>
                <a:lnTo>
                  <a:pt x="0" y="17157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8"/>
          <p:cNvSpPr/>
          <p:nvPr/>
        </p:nvSpPr>
        <p:spPr>
          <a:xfrm>
            <a:off x="4715255" y="4648200"/>
            <a:ext cx="319404" cy="230504"/>
          </a:xfrm>
          <a:custGeom>
            <a:rect b="b" l="l" r="r" t="t"/>
            <a:pathLst>
              <a:path extrusionOk="0" h="230504" w="319404">
                <a:moveTo>
                  <a:pt x="0" y="0"/>
                </a:moveTo>
                <a:lnTo>
                  <a:pt x="318897" y="230124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8"/>
          <p:cNvSpPr/>
          <p:nvPr/>
        </p:nvSpPr>
        <p:spPr>
          <a:xfrm>
            <a:off x="4747259" y="4408932"/>
            <a:ext cx="483235" cy="169545"/>
          </a:xfrm>
          <a:custGeom>
            <a:rect b="b" l="l" r="r" t="t"/>
            <a:pathLst>
              <a:path extrusionOk="0" h="169545" w="483235">
                <a:moveTo>
                  <a:pt x="0" y="169037"/>
                </a:moveTo>
                <a:lnTo>
                  <a:pt x="48298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8"/>
          <p:cNvSpPr/>
          <p:nvPr/>
        </p:nvSpPr>
        <p:spPr>
          <a:xfrm>
            <a:off x="4639055" y="3963923"/>
            <a:ext cx="272414" cy="513714"/>
          </a:xfrm>
          <a:custGeom>
            <a:rect b="b" l="l" r="r" t="t"/>
            <a:pathLst>
              <a:path extrusionOk="0" h="513714" w="272414">
                <a:moveTo>
                  <a:pt x="0" y="513461"/>
                </a:moveTo>
                <a:lnTo>
                  <a:pt x="272288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3974591" y="4081271"/>
            <a:ext cx="587375" cy="426085"/>
          </a:xfrm>
          <a:custGeom>
            <a:rect b="b" l="l" r="r" t="t"/>
            <a:pathLst>
              <a:path extrusionOk="0" h="426085" w="587375">
                <a:moveTo>
                  <a:pt x="586994" y="425703"/>
                </a:moveTo>
                <a:lnTo>
                  <a:pt x="0" y="0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38"/>
          <p:cNvSpPr/>
          <p:nvPr/>
        </p:nvSpPr>
        <p:spPr>
          <a:xfrm>
            <a:off x="3930396" y="4578096"/>
            <a:ext cx="598804" cy="84454"/>
          </a:xfrm>
          <a:custGeom>
            <a:rect b="b" l="l" r="r" t="t"/>
            <a:pathLst>
              <a:path extrusionOk="0" h="84454" w="598804">
                <a:moveTo>
                  <a:pt x="598804" y="0"/>
                </a:moveTo>
                <a:lnTo>
                  <a:pt x="0" y="84327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8"/>
          <p:cNvSpPr/>
          <p:nvPr/>
        </p:nvSpPr>
        <p:spPr>
          <a:xfrm>
            <a:off x="4006596" y="4648200"/>
            <a:ext cx="555625" cy="430529"/>
          </a:xfrm>
          <a:custGeom>
            <a:rect b="b" l="l" r="r" t="t"/>
            <a:pathLst>
              <a:path extrusionOk="0" h="430529" w="555625">
                <a:moveTo>
                  <a:pt x="555625" y="0"/>
                </a:moveTo>
                <a:lnTo>
                  <a:pt x="0" y="430149"/>
                </a:lnTo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38"/>
          <p:cNvSpPr txBox="1"/>
          <p:nvPr/>
        </p:nvSpPr>
        <p:spPr>
          <a:xfrm>
            <a:off x="4664202" y="4742815"/>
            <a:ext cx="1218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38"/>
          <p:cNvSpPr txBox="1"/>
          <p:nvPr/>
        </p:nvSpPr>
        <p:spPr>
          <a:xfrm>
            <a:off x="4930266" y="4686045"/>
            <a:ext cx="1218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0.3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38"/>
          <p:cNvSpPr txBox="1"/>
          <p:nvPr/>
        </p:nvSpPr>
        <p:spPr>
          <a:xfrm>
            <a:off x="4977129" y="4384675"/>
            <a:ext cx="1218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0.4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38"/>
          <p:cNvSpPr txBox="1"/>
          <p:nvPr/>
        </p:nvSpPr>
        <p:spPr>
          <a:xfrm>
            <a:off x="4205732" y="4784852"/>
            <a:ext cx="1218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0.6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8"/>
          <p:cNvSpPr txBox="1"/>
          <p:nvPr/>
        </p:nvSpPr>
        <p:spPr>
          <a:xfrm>
            <a:off x="4423409" y="4117975"/>
            <a:ext cx="375900" cy="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0" marR="508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0.5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5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0.8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8"/>
          <p:cNvSpPr txBox="1"/>
          <p:nvPr/>
        </p:nvSpPr>
        <p:spPr>
          <a:xfrm>
            <a:off x="4183760" y="4520565"/>
            <a:ext cx="121800" cy="1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0.7</a:t>
            </a:r>
            <a:endParaRPr sz="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38"/>
          <p:cNvSpPr/>
          <p:nvPr/>
        </p:nvSpPr>
        <p:spPr>
          <a:xfrm>
            <a:off x="1406652" y="3422650"/>
            <a:ext cx="2298065" cy="1277620"/>
          </a:xfrm>
          <a:custGeom>
            <a:rect b="b" l="l" r="r" t="t"/>
            <a:pathLst>
              <a:path extrusionOk="0" h="1277620" w="2298065">
                <a:moveTo>
                  <a:pt x="2221738" y="1201293"/>
                </a:moveTo>
                <a:lnTo>
                  <a:pt x="2221738" y="1277493"/>
                </a:lnTo>
                <a:lnTo>
                  <a:pt x="2285238" y="1245743"/>
                </a:lnTo>
                <a:lnTo>
                  <a:pt x="2234438" y="1245743"/>
                </a:lnTo>
                <a:lnTo>
                  <a:pt x="2234438" y="1233043"/>
                </a:lnTo>
                <a:lnTo>
                  <a:pt x="2285238" y="1233043"/>
                </a:lnTo>
                <a:lnTo>
                  <a:pt x="2221738" y="1201293"/>
                </a:lnTo>
                <a:close/>
              </a:path>
              <a:path extrusionOk="0" h="1277620" w="2298065">
                <a:moveTo>
                  <a:pt x="1048385" y="6350"/>
                </a:moveTo>
                <a:lnTo>
                  <a:pt x="1048385" y="1245743"/>
                </a:lnTo>
                <a:lnTo>
                  <a:pt x="2221738" y="1245743"/>
                </a:lnTo>
                <a:lnTo>
                  <a:pt x="2221738" y="1239393"/>
                </a:lnTo>
                <a:lnTo>
                  <a:pt x="1061085" y="1239393"/>
                </a:lnTo>
                <a:lnTo>
                  <a:pt x="1054735" y="1233043"/>
                </a:lnTo>
                <a:lnTo>
                  <a:pt x="1061085" y="1233043"/>
                </a:lnTo>
                <a:lnTo>
                  <a:pt x="1061085" y="12700"/>
                </a:lnTo>
                <a:lnTo>
                  <a:pt x="1054735" y="12700"/>
                </a:lnTo>
                <a:lnTo>
                  <a:pt x="1048385" y="6350"/>
                </a:lnTo>
                <a:close/>
              </a:path>
              <a:path extrusionOk="0" h="1277620" w="2298065">
                <a:moveTo>
                  <a:pt x="2285238" y="1233043"/>
                </a:moveTo>
                <a:lnTo>
                  <a:pt x="2234438" y="1233043"/>
                </a:lnTo>
                <a:lnTo>
                  <a:pt x="2234438" y="1245743"/>
                </a:lnTo>
                <a:lnTo>
                  <a:pt x="2285238" y="1245743"/>
                </a:lnTo>
                <a:lnTo>
                  <a:pt x="2297938" y="1239393"/>
                </a:lnTo>
                <a:lnTo>
                  <a:pt x="2285238" y="1233043"/>
                </a:lnTo>
                <a:close/>
              </a:path>
              <a:path extrusionOk="0" h="1277620" w="2298065">
                <a:moveTo>
                  <a:pt x="1061085" y="1233043"/>
                </a:moveTo>
                <a:lnTo>
                  <a:pt x="1054735" y="1233043"/>
                </a:lnTo>
                <a:lnTo>
                  <a:pt x="1061085" y="1239393"/>
                </a:lnTo>
                <a:lnTo>
                  <a:pt x="1061085" y="1233043"/>
                </a:lnTo>
                <a:close/>
              </a:path>
              <a:path extrusionOk="0" h="1277620" w="2298065">
                <a:moveTo>
                  <a:pt x="2221738" y="1233043"/>
                </a:moveTo>
                <a:lnTo>
                  <a:pt x="1061085" y="1233043"/>
                </a:lnTo>
                <a:lnTo>
                  <a:pt x="1061085" y="1239393"/>
                </a:lnTo>
                <a:lnTo>
                  <a:pt x="2221738" y="1239393"/>
                </a:lnTo>
                <a:lnTo>
                  <a:pt x="2221738" y="1233043"/>
                </a:lnTo>
                <a:close/>
              </a:path>
              <a:path extrusionOk="0" h="1277620" w="2298065">
                <a:moveTo>
                  <a:pt x="1061085" y="0"/>
                </a:moveTo>
                <a:lnTo>
                  <a:pt x="0" y="0"/>
                </a:lnTo>
                <a:lnTo>
                  <a:pt x="0" y="12700"/>
                </a:lnTo>
                <a:lnTo>
                  <a:pt x="1048385" y="12700"/>
                </a:lnTo>
                <a:lnTo>
                  <a:pt x="1048385" y="6350"/>
                </a:lnTo>
                <a:lnTo>
                  <a:pt x="1061085" y="6350"/>
                </a:lnTo>
                <a:lnTo>
                  <a:pt x="1061085" y="0"/>
                </a:lnTo>
                <a:close/>
              </a:path>
              <a:path extrusionOk="0" h="1277620" w="2298065">
                <a:moveTo>
                  <a:pt x="1061085" y="6350"/>
                </a:moveTo>
                <a:lnTo>
                  <a:pt x="1048385" y="6350"/>
                </a:lnTo>
                <a:lnTo>
                  <a:pt x="1054735" y="12700"/>
                </a:lnTo>
                <a:lnTo>
                  <a:pt x="1061085" y="12700"/>
                </a:lnTo>
                <a:lnTo>
                  <a:pt x="1061085" y="635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8"/>
          <p:cNvSpPr txBox="1"/>
          <p:nvPr/>
        </p:nvSpPr>
        <p:spPr>
          <a:xfrm>
            <a:off x="5634348" y="4377050"/>
            <a:ext cx="506700" cy="2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kNN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38"/>
          <p:cNvSpPr/>
          <p:nvPr/>
        </p:nvSpPr>
        <p:spPr>
          <a:xfrm>
            <a:off x="6099047" y="3422650"/>
            <a:ext cx="4678045" cy="1139825"/>
          </a:xfrm>
          <a:custGeom>
            <a:rect b="b" l="l" r="r" t="t"/>
            <a:pathLst>
              <a:path extrusionOk="0" h="1139825" w="4678045">
                <a:moveTo>
                  <a:pt x="76200" y="1063625"/>
                </a:moveTo>
                <a:lnTo>
                  <a:pt x="0" y="1101725"/>
                </a:lnTo>
                <a:lnTo>
                  <a:pt x="76200" y="1139825"/>
                </a:lnTo>
                <a:lnTo>
                  <a:pt x="76200" y="1108075"/>
                </a:lnTo>
                <a:lnTo>
                  <a:pt x="63500" y="1108075"/>
                </a:lnTo>
                <a:lnTo>
                  <a:pt x="63500" y="1095375"/>
                </a:lnTo>
                <a:lnTo>
                  <a:pt x="76200" y="1095375"/>
                </a:lnTo>
                <a:lnTo>
                  <a:pt x="76200" y="1063625"/>
                </a:lnTo>
                <a:close/>
              </a:path>
              <a:path extrusionOk="0" h="1139825" w="4678045">
                <a:moveTo>
                  <a:pt x="76200" y="1095375"/>
                </a:moveTo>
                <a:lnTo>
                  <a:pt x="63500" y="1095375"/>
                </a:lnTo>
                <a:lnTo>
                  <a:pt x="63500" y="1108075"/>
                </a:lnTo>
                <a:lnTo>
                  <a:pt x="76200" y="1108075"/>
                </a:lnTo>
                <a:lnTo>
                  <a:pt x="76200" y="1095375"/>
                </a:lnTo>
                <a:close/>
              </a:path>
              <a:path extrusionOk="0" h="1139825" w="4678045">
                <a:moveTo>
                  <a:pt x="2775711" y="1095375"/>
                </a:moveTo>
                <a:lnTo>
                  <a:pt x="76200" y="1095375"/>
                </a:lnTo>
                <a:lnTo>
                  <a:pt x="76200" y="1108075"/>
                </a:lnTo>
                <a:lnTo>
                  <a:pt x="2788411" y="1108075"/>
                </a:lnTo>
                <a:lnTo>
                  <a:pt x="2788411" y="1101725"/>
                </a:lnTo>
                <a:lnTo>
                  <a:pt x="2775711" y="1101725"/>
                </a:lnTo>
                <a:lnTo>
                  <a:pt x="2775711" y="1095375"/>
                </a:lnTo>
                <a:close/>
              </a:path>
              <a:path extrusionOk="0" h="1139825" w="4678045">
                <a:moveTo>
                  <a:pt x="4678045" y="0"/>
                </a:moveTo>
                <a:lnTo>
                  <a:pt x="2775711" y="0"/>
                </a:lnTo>
                <a:lnTo>
                  <a:pt x="2775711" y="1101725"/>
                </a:lnTo>
                <a:lnTo>
                  <a:pt x="2782061" y="1095375"/>
                </a:lnTo>
                <a:lnTo>
                  <a:pt x="2788411" y="1095375"/>
                </a:lnTo>
                <a:lnTo>
                  <a:pt x="2788411" y="12700"/>
                </a:lnTo>
                <a:lnTo>
                  <a:pt x="2782061" y="12700"/>
                </a:lnTo>
                <a:lnTo>
                  <a:pt x="2788411" y="6350"/>
                </a:lnTo>
                <a:lnTo>
                  <a:pt x="4678045" y="6350"/>
                </a:lnTo>
                <a:lnTo>
                  <a:pt x="4678045" y="0"/>
                </a:lnTo>
                <a:close/>
              </a:path>
              <a:path extrusionOk="0" h="1139825" w="4678045">
                <a:moveTo>
                  <a:pt x="2788411" y="1095375"/>
                </a:moveTo>
                <a:lnTo>
                  <a:pt x="2782061" y="1095375"/>
                </a:lnTo>
                <a:lnTo>
                  <a:pt x="2775711" y="1101725"/>
                </a:lnTo>
                <a:lnTo>
                  <a:pt x="2788411" y="1101725"/>
                </a:lnTo>
                <a:lnTo>
                  <a:pt x="2788411" y="1095375"/>
                </a:lnTo>
                <a:close/>
              </a:path>
              <a:path extrusionOk="0" h="1139825" w="4678045">
                <a:moveTo>
                  <a:pt x="2788411" y="6350"/>
                </a:moveTo>
                <a:lnTo>
                  <a:pt x="2782061" y="12700"/>
                </a:lnTo>
                <a:lnTo>
                  <a:pt x="2788411" y="12700"/>
                </a:lnTo>
                <a:lnTo>
                  <a:pt x="2788411" y="6350"/>
                </a:lnTo>
                <a:close/>
              </a:path>
              <a:path extrusionOk="0" h="1139825" w="4678045">
                <a:moveTo>
                  <a:pt x="4678045" y="6350"/>
                </a:moveTo>
                <a:lnTo>
                  <a:pt x="2788411" y="6350"/>
                </a:lnTo>
                <a:lnTo>
                  <a:pt x="2788411" y="12700"/>
                </a:lnTo>
                <a:lnTo>
                  <a:pt x="4678045" y="12700"/>
                </a:lnTo>
                <a:lnTo>
                  <a:pt x="4678045" y="635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8"/>
          <p:cNvSpPr txBox="1"/>
          <p:nvPr/>
        </p:nvSpPr>
        <p:spPr>
          <a:xfrm>
            <a:off x="7759949" y="5355725"/>
            <a:ext cx="9822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Regressão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logística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8"/>
          <p:cNvSpPr/>
          <p:nvPr/>
        </p:nvSpPr>
        <p:spPr>
          <a:xfrm>
            <a:off x="8606028" y="3422650"/>
            <a:ext cx="2170429" cy="2211070"/>
          </a:xfrm>
          <a:custGeom>
            <a:rect b="b" l="l" r="r" t="t"/>
            <a:pathLst>
              <a:path extrusionOk="0" h="2211070" w="2170429">
                <a:moveTo>
                  <a:pt x="76200" y="2134489"/>
                </a:moveTo>
                <a:lnTo>
                  <a:pt x="0" y="2172589"/>
                </a:lnTo>
                <a:lnTo>
                  <a:pt x="76200" y="2210689"/>
                </a:lnTo>
                <a:lnTo>
                  <a:pt x="76200" y="2178939"/>
                </a:lnTo>
                <a:lnTo>
                  <a:pt x="63500" y="2178939"/>
                </a:lnTo>
                <a:lnTo>
                  <a:pt x="63500" y="2166239"/>
                </a:lnTo>
                <a:lnTo>
                  <a:pt x="76200" y="2166239"/>
                </a:lnTo>
                <a:lnTo>
                  <a:pt x="76200" y="2134489"/>
                </a:lnTo>
                <a:close/>
              </a:path>
              <a:path extrusionOk="0" h="2211070" w="2170429">
                <a:moveTo>
                  <a:pt x="76200" y="2166239"/>
                </a:moveTo>
                <a:lnTo>
                  <a:pt x="63500" y="2166239"/>
                </a:lnTo>
                <a:lnTo>
                  <a:pt x="63500" y="2178939"/>
                </a:lnTo>
                <a:lnTo>
                  <a:pt x="76200" y="2178939"/>
                </a:lnTo>
                <a:lnTo>
                  <a:pt x="76200" y="2166239"/>
                </a:lnTo>
                <a:close/>
              </a:path>
              <a:path extrusionOk="0" h="2211070" w="2170429">
                <a:moveTo>
                  <a:pt x="258572" y="2166239"/>
                </a:moveTo>
                <a:lnTo>
                  <a:pt x="76200" y="2166239"/>
                </a:lnTo>
                <a:lnTo>
                  <a:pt x="76200" y="2178939"/>
                </a:lnTo>
                <a:lnTo>
                  <a:pt x="271272" y="2178939"/>
                </a:lnTo>
                <a:lnTo>
                  <a:pt x="271272" y="2172589"/>
                </a:lnTo>
                <a:lnTo>
                  <a:pt x="258572" y="2172589"/>
                </a:lnTo>
                <a:lnTo>
                  <a:pt x="258572" y="2166239"/>
                </a:lnTo>
                <a:close/>
              </a:path>
              <a:path extrusionOk="0" h="2211070" w="2170429">
                <a:moveTo>
                  <a:pt x="2170176" y="0"/>
                </a:moveTo>
                <a:lnTo>
                  <a:pt x="258572" y="0"/>
                </a:lnTo>
                <a:lnTo>
                  <a:pt x="258572" y="2172589"/>
                </a:lnTo>
                <a:lnTo>
                  <a:pt x="264922" y="2166239"/>
                </a:lnTo>
                <a:lnTo>
                  <a:pt x="271272" y="2166239"/>
                </a:lnTo>
                <a:lnTo>
                  <a:pt x="271272" y="12700"/>
                </a:lnTo>
                <a:lnTo>
                  <a:pt x="264922" y="12700"/>
                </a:lnTo>
                <a:lnTo>
                  <a:pt x="271272" y="6350"/>
                </a:lnTo>
                <a:lnTo>
                  <a:pt x="2170176" y="6350"/>
                </a:lnTo>
                <a:lnTo>
                  <a:pt x="2170176" y="0"/>
                </a:lnTo>
                <a:close/>
              </a:path>
              <a:path extrusionOk="0" h="2211070" w="2170429">
                <a:moveTo>
                  <a:pt x="271272" y="2166239"/>
                </a:moveTo>
                <a:lnTo>
                  <a:pt x="264922" y="2166239"/>
                </a:lnTo>
                <a:lnTo>
                  <a:pt x="258572" y="2172589"/>
                </a:lnTo>
                <a:lnTo>
                  <a:pt x="271272" y="2172589"/>
                </a:lnTo>
                <a:lnTo>
                  <a:pt x="271272" y="2166239"/>
                </a:lnTo>
                <a:close/>
              </a:path>
              <a:path extrusionOk="0" h="2211070" w="2170429">
                <a:moveTo>
                  <a:pt x="271272" y="6350"/>
                </a:moveTo>
                <a:lnTo>
                  <a:pt x="264922" y="12700"/>
                </a:lnTo>
                <a:lnTo>
                  <a:pt x="271272" y="12700"/>
                </a:lnTo>
                <a:lnTo>
                  <a:pt x="271272" y="6350"/>
                </a:lnTo>
                <a:close/>
              </a:path>
              <a:path extrusionOk="0" h="2211070" w="2170429">
                <a:moveTo>
                  <a:pt x="2170176" y="6350"/>
                </a:moveTo>
                <a:lnTo>
                  <a:pt x="271272" y="6350"/>
                </a:lnTo>
                <a:lnTo>
                  <a:pt x="271272" y="12700"/>
                </a:lnTo>
                <a:lnTo>
                  <a:pt x="2170176" y="12700"/>
                </a:lnTo>
                <a:lnTo>
                  <a:pt x="2170176" y="635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8"/>
          <p:cNvSpPr/>
          <p:nvPr/>
        </p:nvSpPr>
        <p:spPr>
          <a:xfrm>
            <a:off x="6060821" y="4815078"/>
            <a:ext cx="1745100" cy="1350900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8"/>
          <p:cNvSpPr/>
          <p:nvPr/>
        </p:nvSpPr>
        <p:spPr>
          <a:xfrm>
            <a:off x="1554480" y="5641846"/>
            <a:ext cx="1569900" cy="1206900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8"/>
          <p:cNvSpPr txBox="1"/>
          <p:nvPr/>
        </p:nvSpPr>
        <p:spPr>
          <a:xfrm>
            <a:off x="3251696" y="6164075"/>
            <a:ext cx="5556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no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SVM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8"/>
          <p:cNvSpPr/>
          <p:nvPr/>
        </p:nvSpPr>
        <p:spPr>
          <a:xfrm>
            <a:off x="761745" y="4364735"/>
            <a:ext cx="793750" cy="1918335"/>
          </a:xfrm>
          <a:custGeom>
            <a:rect b="b" l="l" r="r" t="t"/>
            <a:pathLst>
              <a:path extrusionOk="0" h="1918335" w="793750">
                <a:moveTo>
                  <a:pt x="717550" y="1841919"/>
                </a:moveTo>
                <a:lnTo>
                  <a:pt x="717550" y="1918119"/>
                </a:lnTo>
                <a:lnTo>
                  <a:pt x="781050" y="1886369"/>
                </a:lnTo>
                <a:lnTo>
                  <a:pt x="730250" y="1886369"/>
                </a:lnTo>
                <a:lnTo>
                  <a:pt x="730250" y="1873669"/>
                </a:lnTo>
                <a:lnTo>
                  <a:pt x="781050" y="1873669"/>
                </a:lnTo>
                <a:lnTo>
                  <a:pt x="717550" y="1841919"/>
                </a:lnTo>
                <a:close/>
              </a:path>
              <a:path extrusionOk="0" h="1918335" w="793750">
                <a:moveTo>
                  <a:pt x="12700" y="0"/>
                </a:moveTo>
                <a:lnTo>
                  <a:pt x="0" y="0"/>
                </a:lnTo>
                <a:lnTo>
                  <a:pt x="0" y="1886369"/>
                </a:lnTo>
                <a:lnTo>
                  <a:pt x="717550" y="1886369"/>
                </a:lnTo>
                <a:lnTo>
                  <a:pt x="717550" y="1880019"/>
                </a:lnTo>
                <a:lnTo>
                  <a:pt x="12700" y="1880019"/>
                </a:lnTo>
                <a:lnTo>
                  <a:pt x="6350" y="1873669"/>
                </a:lnTo>
                <a:lnTo>
                  <a:pt x="12700" y="1873669"/>
                </a:lnTo>
                <a:lnTo>
                  <a:pt x="12700" y="0"/>
                </a:lnTo>
                <a:close/>
              </a:path>
              <a:path extrusionOk="0" h="1918335" w="793750">
                <a:moveTo>
                  <a:pt x="781050" y="1873669"/>
                </a:moveTo>
                <a:lnTo>
                  <a:pt x="730250" y="1873669"/>
                </a:lnTo>
                <a:lnTo>
                  <a:pt x="730250" y="1886369"/>
                </a:lnTo>
                <a:lnTo>
                  <a:pt x="781050" y="1886369"/>
                </a:lnTo>
                <a:lnTo>
                  <a:pt x="793750" y="1880019"/>
                </a:lnTo>
                <a:lnTo>
                  <a:pt x="781050" y="1873669"/>
                </a:lnTo>
                <a:close/>
              </a:path>
              <a:path extrusionOk="0" h="1918335" w="793750">
                <a:moveTo>
                  <a:pt x="12700" y="1873669"/>
                </a:moveTo>
                <a:lnTo>
                  <a:pt x="6350" y="1873669"/>
                </a:lnTo>
                <a:lnTo>
                  <a:pt x="12700" y="1880019"/>
                </a:lnTo>
                <a:lnTo>
                  <a:pt x="12700" y="1873669"/>
                </a:lnTo>
                <a:close/>
              </a:path>
              <a:path extrusionOk="0" h="1918335" w="793750">
                <a:moveTo>
                  <a:pt x="717550" y="1873669"/>
                </a:moveTo>
                <a:lnTo>
                  <a:pt x="12700" y="1873669"/>
                </a:lnTo>
                <a:lnTo>
                  <a:pt x="12700" y="1880019"/>
                </a:lnTo>
                <a:lnTo>
                  <a:pt x="717550" y="1880019"/>
                </a:lnTo>
                <a:lnTo>
                  <a:pt x="717550" y="1873669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8"/>
          <p:cNvSpPr/>
          <p:nvPr/>
        </p:nvSpPr>
        <p:spPr>
          <a:xfrm>
            <a:off x="3694176" y="4364735"/>
            <a:ext cx="7736840" cy="1969135"/>
          </a:xfrm>
          <a:custGeom>
            <a:rect b="b" l="l" r="r" t="t"/>
            <a:pathLst>
              <a:path extrusionOk="0" h="1969135" w="7736840">
                <a:moveTo>
                  <a:pt x="76200" y="1892376"/>
                </a:moveTo>
                <a:lnTo>
                  <a:pt x="0" y="1930476"/>
                </a:lnTo>
                <a:lnTo>
                  <a:pt x="76200" y="1968576"/>
                </a:lnTo>
                <a:lnTo>
                  <a:pt x="76200" y="1936826"/>
                </a:lnTo>
                <a:lnTo>
                  <a:pt x="63500" y="1936826"/>
                </a:lnTo>
                <a:lnTo>
                  <a:pt x="63500" y="1924126"/>
                </a:lnTo>
                <a:lnTo>
                  <a:pt x="76200" y="1924126"/>
                </a:lnTo>
                <a:lnTo>
                  <a:pt x="76200" y="1892376"/>
                </a:lnTo>
                <a:close/>
              </a:path>
              <a:path extrusionOk="0" h="1969135" w="7736840">
                <a:moveTo>
                  <a:pt x="76200" y="1924126"/>
                </a:moveTo>
                <a:lnTo>
                  <a:pt x="63500" y="1924126"/>
                </a:lnTo>
                <a:lnTo>
                  <a:pt x="63500" y="1936826"/>
                </a:lnTo>
                <a:lnTo>
                  <a:pt x="76200" y="1936826"/>
                </a:lnTo>
                <a:lnTo>
                  <a:pt x="76200" y="1924126"/>
                </a:lnTo>
                <a:close/>
              </a:path>
              <a:path extrusionOk="0" h="1969135" w="7736840">
                <a:moveTo>
                  <a:pt x="7723885" y="1924126"/>
                </a:moveTo>
                <a:lnTo>
                  <a:pt x="76200" y="1924126"/>
                </a:lnTo>
                <a:lnTo>
                  <a:pt x="76200" y="1936826"/>
                </a:lnTo>
                <a:lnTo>
                  <a:pt x="7736585" y="1936826"/>
                </a:lnTo>
                <a:lnTo>
                  <a:pt x="7736585" y="1930476"/>
                </a:lnTo>
                <a:lnTo>
                  <a:pt x="7723885" y="1930476"/>
                </a:lnTo>
                <a:lnTo>
                  <a:pt x="7723885" y="1924126"/>
                </a:lnTo>
                <a:close/>
              </a:path>
              <a:path extrusionOk="0" h="1969135" w="7736840">
                <a:moveTo>
                  <a:pt x="7736585" y="0"/>
                </a:moveTo>
                <a:lnTo>
                  <a:pt x="7723885" y="0"/>
                </a:lnTo>
                <a:lnTo>
                  <a:pt x="7723885" y="1930476"/>
                </a:lnTo>
                <a:lnTo>
                  <a:pt x="7730235" y="1924126"/>
                </a:lnTo>
                <a:lnTo>
                  <a:pt x="7736585" y="1924126"/>
                </a:lnTo>
                <a:lnTo>
                  <a:pt x="7736585" y="0"/>
                </a:lnTo>
                <a:close/>
              </a:path>
              <a:path extrusionOk="0" h="1969135" w="7736840">
                <a:moveTo>
                  <a:pt x="7736585" y="1924126"/>
                </a:moveTo>
                <a:lnTo>
                  <a:pt x="7730235" y="1924126"/>
                </a:lnTo>
                <a:lnTo>
                  <a:pt x="7723885" y="1930476"/>
                </a:lnTo>
                <a:lnTo>
                  <a:pt x="7736585" y="1930476"/>
                </a:lnTo>
                <a:lnTo>
                  <a:pt x="7736585" y="1924126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8"/>
          <p:cNvSpPr/>
          <p:nvPr/>
        </p:nvSpPr>
        <p:spPr>
          <a:xfrm>
            <a:off x="1415796" y="3422650"/>
            <a:ext cx="4536440" cy="2238375"/>
          </a:xfrm>
          <a:custGeom>
            <a:rect b="b" l="l" r="r" t="t"/>
            <a:pathLst>
              <a:path extrusionOk="0" h="2238375" w="4536440">
                <a:moveTo>
                  <a:pt x="4460240" y="2162048"/>
                </a:moveTo>
                <a:lnTo>
                  <a:pt x="4460240" y="2238298"/>
                </a:lnTo>
                <a:lnTo>
                  <a:pt x="4523740" y="2206548"/>
                </a:lnTo>
                <a:lnTo>
                  <a:pt x="4473067" y="2206548"/>
                </a:lnTo>
                <a:lnTo>
                  <a:pt x="4473067" y="2193848"/>
                </a:lnTo>
                <a:lnTo>
                  <a:pt x="4523756" y="2193848"/>
                </a:lnTo>
                <a:lnTo>
                  <a:pt x="4460240" y="2162048"/>
                </a:lnTo>
                <a:close/>
              </a:path>
              <a:path extrusionOk="0" h="2238375" w="4536440">
                <a:moveTo>
                  <a:pt x="1036447" y="6350"/>
                </a:moveTo>
                <a:lnTo>
                  <a:pt x="1036447" y="2206548"/>
                </a:lnTo>
                <a:lnTo>
                  <a:pt x="4460240" y="2206548"/>
                </a:lnTo>
                <a:lnTo>
                  <a:pt x="4460240" y="2200198"/>
                </a:lnTo>
                <a:lnTo>
                  <a:pt x="1049147" y="2200198"/>
                </a:lnTo>
                <a:lnTo>
                  <a:pt x="1042797" y="2193848"/>
                </a:lnTo>
                <a:lnTo>
                  <a:pt x="1049147" y="2193848"/>
                </a:lnTo>
                <a:lnTo>
                  <a:pt x="1049147" y="12700"/>
                </a:lnTo>
                <a:lnTo>
                  <a:pt x="1042797" y="12700"/>
                </a:lnTo>
                <a:lnTo>
                  <a:pt x="1036447" y="6350"/>
                </a:lnTo>
                <a:close/>
              </a:path>
              <a:path extrusionOk="0" h="2238375" w="4536440">
                <a:moveTo>
                  <a:pt x="4523756" y="2193848"/>
                </a:moveTo>
                <a:lnTo>
                  <a:pt x="4473067" y="2193848"/>
                </a:lnTo>
                <a:lnTo>
                  <a:pt x="4473067" y="2206548"/>
                </a:lnTo>
                <a:lnTo>
                  <a:pt x="4523740" y="2206548"/>
                </a:lnTo>
                <a:lnTo>
                  <a:pt x="4536440" y="2200198"/>
                </a:lnTo>
                <a:lnTo>
                  <a:pt x="4523756" y="2193848"/>
                </a:lnTo>
                <a:close/>
              </a:path>
              <a:path extrusionOk="0" h="2238375" w="4536440">
                <a:moveTo>
                  <a:pt x="1049147" y="2193848"/>
                </a:moveTo>
                <a:lnTo>
                  <a:pt x="1042797" y="2193848"/>
                </a:lnTo>
                <a:lnTo>
                  <a:pt x="1049147" y="2200198"/>
                </a:lnTo>
                <a:lnTo>
                  <a:pt x="1049147" y="2193848"/>
                </a:lnTo>
                <a:close/>
              </a:path>
              <a:path extrusionOk="0" h="2238375" w="4536440">
                <a:moveTo>
                  <a:pt x="4460240" y="2193848"/>
                </a:moveTo>
                <a:lnTo>
                  <a:pt x="1049147" y="2193848"/>
                </a:lnTo>
                <a:lnTo>
                  <a:pt x="1049147" y="2200198"/>
                </a:lnTo>
                <a:lnTo>
                  <a:pt x="4460240" y="2200198"/>
                </a:lnTo>
                <a:lnTo>
                  <a:pt x="4460240" y="2193848"/>
                </a:lnTo>
                <a:close/>
              </a:path>
              <a:path extrusionOk="0" h="2238375" w="4536440">
                <a:moveTo>
                  <a:pt x="1049147" y="0"/>
                </a:moveTo>
                <a:lnTo>
                  <a:pt x="0" y="0"/>
                </a:lnTo>
                <a:lnTo>
                  <a:pt x="0" y="12700"/>
                </a:lnTo>
                <a:lnTo>
                  <a:pt x="1036447" y="12700"/>
                </a:lnTo>
                <a:lnTo>
                  <a:pt x="1036447" y="6350"/>
                </a:lnTo>
                <a:lnTo>
                  <a:pt x="1049147" y="6350"/>
                </a:lnTo>
                <a:lnTo>
                  <a:pt x="1049147" y="0"/>
                </a:lnTo>
                <a:close/>
              </a:path>
              <a:path extrusionOk="0" h="2238375" w="4536440">
                <a:moveTo>
                  <a:pt x="1049147" y="6350"/>
                </a:moveTo>
                <a:lnTo>
                  <a:pt x="1036447" y="6350"/>
                </a:lnTo>
                <a:lnTo>
                  <a:pt x="1042797" y="12700"/>
                </a:lnTo>
                <a:lnTo>
                  <a:pt x="1049147" y="12700"/>
                </a:lnTo>
                <a:lnTo>
                  <a:pt x="1049147" y="6350"/>
                </a:lnTo>
                <a:close/>
              </a:path>
            </a:pathLst>
          </a:custGeom>
          <a:solidFill>
            <a:srgbClr val="4471C4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9"/>
          <p:cNvSpPr txBox="1"/>
          <p:nvPr>
            <p:ph type="ctrTitle"/>
          </p:nvPr>
        </p:nvSpPr>
        <p:spPr>
          <a:xfrm>
            <a:off x="1438949" y="2862896"/>
            <a:ext cx="93141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5400">
                <a:latin typeface="Calibri"/>
                <a:ea typeface="Calibri"/>
                <a:cs typeface="Calibri"/>
                <a:sym typeface="Calibri"/>
              </a:rPr>
              <a:t>Regressão Linear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0"/>
          <p:cNvSpPr txBox="1"/>
          <p:nvPr>
            <p:ph idx="1" type="body"/>
          </p:nvPr>
        </p:nvSpPr>
        <p:spPr>
          <a:xfrm>
            <a:off x="838200" y="960196"/>
            <a:ext cx="111144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Modelagem da relação entre variáveis numéricas (variável dependente </a:t>
            </a:r>
            <a:r>
              <a:rPr b="1" lang="pt-BR"/>
              <a:t>y</a:t>
            </a:r>
            <a:r>
              <a:rPr lang="pt-BR"/>
              <a:t> e variáveis explanatórias </a:t>
            </a:r>
            <a:r>
              <a:rPr b="1" lang="pt-BR"/>
              <a:t>x</a:t>
            </a:r>
            <a:r>
              <a:rPr lang="pt-BR"/>
              <a:t>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Temperatura, umidade e pressão do ar (x) → velocidade do vento (y)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Gastos no cartão de crédito, histórico (x) → limite do cartão (y)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Idade (x) → custo plano de saúde (y)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Tamanho da casa (x) → preço da casa (y)</a:t>
            </a:r>
            <a:endParaRPr/>
          </a:p>
        </p:txBody>
      </p:sp>
      <p:pic>
        <p:nvPicPr>
          <p:cNvPr id="432" name="Google Shape;43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3457" y="3921346"/>
            <a:ext cx="5758541" cy="28792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1"/>
          <p:cNvSpPr txBox="1"/>
          <p:nvPr/>
        </p:nvSpPr>
        <p:spPr>
          <a:xfrm>
            <a:off x="3325348" y="303797"/>
            <a:ext cx="5541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 prediction </a:t>
            </a:r>
            <a:endParaRPr/>
          </a:p>
        </p:txBody>
      </p:sp>
      <p:pic>
        <p:nvPicPr>
          <p:cNvPr id="439" name="Google Shape;43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4038" y="1337240"/>
            <a:ext cx="8563925" cy="418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2"/>
          <p:cNvSpPr txBox="1"/>
          <p:nvPr/>
        </p:nvSpPr>
        <p:spPr>
          <a:xfrm>
            <a:off x="3325348" y="303797"/>
            <a:ext cx="5541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 prediction </a:t>
            </a:r>
            <a:endParaRPr/>
          </a:p>
        </p:txBody>
      </p:sp>
      <p:pic>
        <p:nvPicPr>
          <p:cNvPr id="446" name="Google Shape;44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338" y="1227851"/>
            <a:ext cx="8835326" cy="473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 txBox="1"/>
          <p:nvPr/>
        </p:nvSpPr>
        <p:spPr>
          <a:xfrm>
            <a:off x="3325348" y="303797"/>
            <a:ext cx="55413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Linear Regression prediction </a:t>
            </a:r>
            <a:endParaRPr/>
          </a:p>
        </p:txBody>
      </p:sp>
      <p:pic>
        <p:nvPicPr>
          <p:cNvPr id="453" name="Google Shape;45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875" y="1799353"/>
            <a:ext cx="11698251" cy="325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4"/>
          <p:cNvSpPr txBox="1"/>
          <p:nvPr>
            <p:ph type="ctrTitle"/>
          </p:nvPr>
        </p:nvSpPr>
        <p:spPr>
          <a:xfrm>
            <a:off x="2050570" y="2471240"/>
            <a:ext cx="8433000" cy="957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5400"/>
              <a:t>Regressão Logística</a:t>
            </a:r>
            <a:endParaRPr sz="5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5"/>
          <p:cNvSpPr txBox="1"/>
          <p:nvPr/>
        </p:nvSpPr>
        <p:spPr>
          <a:xfrm>
            <a:off x="3186900" y="330600"/>
            <a:ext cx="581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prediction </a:t>
            </a:r>
            <a:endParaRPr/>
          </a:p>
        </p:txBody>
      </p:sp>
      <p:pic>
        <p:nvPicPr>
          <p:cNvPr id="465" name="Google Shape;46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995100"/>
            <a:ext cx="6743700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/>
          <p:nvPr/>
        </p:nvSpPr>
        <p:spPr>
          <a:xfrm>
            <a:off x="5295600" y="192400"/>
            <a:ext cx="6896400" cy="6146400"/>
          </a:xfrm>
          <a:prstGeom prst="rect">
            <a:avLst/>
          </a:prstGeom>
          <a:solidFill>
            <a:srgbClr val="49BFF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6003067" y="1731967"/>
            <a:ext cx="4240800" cy="25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Tenha o OCEAN em seu Tablet ou Smartphone, Baixe o aplicativo do OCEAN através do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Google Play</a:t>
            </a: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 para acompanhar a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agenda </a:t>
            </a: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e fazer sua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inscrição</a:t>
            </a: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 nos próximos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treinamentos, workshops e eventos.</a:t>
            </a:r>
            <a:endParaRPr b="1" sz="24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267" y="1003467"/>
            <a:ext cx="3675133" cy="4023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8602" y="5320900"/>
            <a:ext cx="1860669" cy="645867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6051133" y="587900"/>
            <a:ext cx="3675200" cy="3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BAIXE O APLICATIVO   SAMSUNG OCEAN !</a:t>
            </a:r>
            <a:r>
              <a:rPr lang="pt-BR" sz="2400">
                <a:solidFill>
                  <a:srgbClr val="0070C0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 sz="2400">
              <a:solidFill>
                <a:srgbClr val="0070C0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92B8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 txBox="1"/>
          <p:nvPr/>
        </p:nvSpPr>
        <p:spPr>
          <a:xfrm>
            <a:off x="3186900" y="330600"/>
            <a:ext cx="581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pt-BR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 prediction </a:t>
            </a:r>
            <a:endParaRPr/>
          </a:p>
        </p:txBody>
      </p:sp>
      <p:pic>
        <p:nvPicPr>
          <p:cNvPr id="472" name="Google Shape;4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77863"/>
            <a:ext cx="11887199" cy="3902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7"/>
          <p:cNvSpPr txBox="1"/>
          <p:nvPr>
            <p:ph type="ctrTitle"/>
          </p:nvPr>
        </p:nvSpPr>
        <p:spPr>
          <a:xfrm>
            <a:off x="2589028" y="2483862"/>
            <a:ext cx="7013944" cy="9451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5400"/>
              <a:t>Naive Bayes</a:t>
            </a:r>
            <a:endParaRPr sz="5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Vantagens e desvantagens</a:t>
            </a:r>
            <a:endParaRPr/>
          </a:p>
        </p:txBody>
      </p:sp>
      <p:sp>
        <p:nvSpPr>
          <p:cNvPr id="484" name="Google Shape;484;p4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Vantagens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Rápido 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Simplicidade de interpretação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Trabalha com altas dimensões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Boas previsões em bases pequenas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Desvantagens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Combinação de características (atributos independentes) – cada par de características são independentes – nem sempre é verdade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iris setosa versicolor virginica" id="490" name="Google Shape;49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0518" y="1492761"/>
            <a:ext cx="10350963" cy="387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9"/>
          <p:cNvSpPr txBox="1"/>
          <p:nvPr>
            <p:ph type="title"/>
          </p:nvPr>
        </p:nvSpPr>
        <p:spPr>
          <a:xfrm>
            <a:off x="3325355" y="113164"/>
            <a:ext cx="554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Naive Bayes prediction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8" name="Google Shape;498;p50"/>
          <p:cNvPicPr preferRelativeResize="0"/>
          <p:nvPr/>
        </p:nvPicPr>
        <p:blipFill rotWithShape="1">
          <a:blip r:embed="rId3">
            <a:alphaModFix/>
          </a:blip>
          <a:srcRect b="0" l="10562" r="0" t="0"/>
          <a:stretch/>
        </p:blipFill>
        <p:spPr>
          <a:xfrm>
            <a:off x="3383762" y="1292050"/>
            <a:ext cx="5424476" cy="541835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0"/>
          <p:cNvSpPr txBox="1"/>
          <p:nvPr>
            <p:ph type="title"/>
          </p:nvPr>
        </p:nvSpPr>
        <p:spPr>
          <a:xfrm>
            <a:off x="3325355" y="113164"/>
            <a:ext cx="554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Naive Bayes prediction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 txBox="1"/>
          <p:nvPr>
            <p:ph type="title"/>
          </p:nvPr>
        </p:nvSpPr>
        <p:spPr>
          <a:xfrm>
            <a:off x="3325355" y="113164"/>
            <a:ext cx="5541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Naive Bayes prediction</a:t>
            </a:r>
            <a:endParaRPr/>
          </a:p>
        </p:txBody>
      </p:sp>
      <p:pic>
        <p:nvPicPr>
          <p:cNvPr id="506" name="Google Shape;50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64" y="2223498"/>
            <a:ext cx="10532675" cy="354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2"/>
          <p:cNvSpPr txBox="1"/>
          <p:nvPr>
            <p:ph type="ctrTitle"/>
          </p:nvPr>
        </p:nvSpPr>
        <p:spPr>
          <a:xfrm>
            <a:off x="3343796" y="2471240"/>
            <a:ext cx="5504408" cy="957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5400"/>
              <a:t>Árvores de decisão</a:t>
            </a:r>
            <a:endParaRPr sz="5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Vantagens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Fácil interpretação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Não precisa normalização ou padronização (visto mais à frente)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Rápido para classificar novos registros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Desvantagens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Geração de árvores muito complexas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/>
              <a:t>Pequenas mudanças nos dados pode mudar a árvore (poda pode ajudar)</a:t>
            </a:r>
            <a:endParaRPr/>
          </a:p>
        </p:txBody>
      </p:sp>
      <p:sp>
        <p:nvSpPr>
          <p:cNvPr id="518" name="Google Shape;518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Vantagens e desvantagens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4"/>
          <p:cNvSpPr txBox="1"/>
          <p:nvPr/>
        </p:nvSpPr>
        <p:spPr>
          <a:xfrm>
            <a:off x="4281899" y="351625"/>
            <a:ext cx="362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5" name="Google Shape;52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50" y="1508025"/>
            <a:ext cx="11080100" cy="38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5"/>
          <p:cNvSpPr txBox="1"/>
          <p:nvPr/>
        </p:nvSpPr>
        <p:spPr>
          <a:xfrm>
            <a:off x="4281899" y="351625"/>
            <a:ext cx="362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2" name="Google Shape;53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07975"/>
            <a:ext cx="11887199" cy="2442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/>
        </p:nvSpPr>
        <p:spPr>
          <a:xfrm>
            <a:off x="2508402" y="3514116"/>
            <a:ext cx="27132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mario bessa</a:t>
            </a:r>
            <a:endParaRPr sz="3200">
              <a:solidFill>
                <a:srgbClr val="092B85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    </a:t>
            </a:r>
            <a:endParaRPr sz="24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36" name="Google Shape;136;p20"/>
          <p:cNvSpPr txBox="1"/>
          <p:nvPr/>
        </p:nvSpPr>
        <p:spPr>
          <a:xfrm>
            <a:off x="262699" y="602797"/>
            <a:ext cx="6834400" cy="7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867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QUEM SOU EU ?</a:t>
            </a:r>
            <a:endParaRPr sz="5867">
              <a:solidFill>
                <a:srgbClr val="092B8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389600" y="440000"/>
            <a:ext cx="827600" cy="61200"/>
          </a:xfrm>
          <a:prstGeom prst="rect">
            <a:avLst/>
          </a:prstGeom>
          <a:solidFill>
            <a:srgbClr val="C23D90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031358" y="4054642"/>
            <a:ext cx="38811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professor da UEA</a:t>
            </a:r>
            <a:endParaRPr/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pesquisador do Ocean</a:t>
            </a:r>
            <a:endParaRPr/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/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3"/>
              </a:rPr>
              <a:t>mario.bessa@oceanbrasil.com</a:t>
            </a:r>
            <a:endParaRPr sz="18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latin typeface="Roboto Light"/>
                <a:ea typeface="Roboto Light"/>
                <a:cs typeface="Roboto Light"/>
                <a:sym typeface="Roboto Light"/>
                <a:hlinkClick r:id="rId4"/>
              </a:rPr>
              <a:t>mbessa@uea.edu.br</a:t>
            </a:r>
            <a:endParaRPr sz="18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83040" y="1503899"/>
            <a:ext cx="2000186" cy="201021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0"/>
          <p:cNvSpPr txBox="1"/>
          <p:nvPr/>
        </p:nvSpPr>
        <p:spPr>
          <a:xfrm>
            <a:off x="8029575" y="3515250"/>
            <a:ext cx="35739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manoel florencio</a:t>
            </a:r>
            <a:endParaRPr sz="3200">
              <a:solidFill>
                <a:srgbClr val="092B85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    </a:t>
            </a:r>
            <a:endParaRPr sz="24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41" name="Google Shape;141;p20"/>
          <p:cNvSpPr txBox="1"/>
          <p:nvPr/>
        </p:nvSpPr>
        <p:spPr>
          <a:xfrm>
            <a:off x="7413133" y="4055767"/>
            <a:ext cx="38811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pesquisador do Ocean</a:t>
            </a:r>
            <a:endParaRPr sz="18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/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Roboto Light"/>
                <a:ea typeface="Roboto Light"/>
                <a:cs typeface="Roboto Light"/>
                <a:sym typeface="Roboto Light"/>
              </a:rPr>
              <a:t>manoel.florencio@oceanbrasil.com</a:t>
            </a:r>
            <a:endParaRPr sz="18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r">
              <a:lnSpc>
                <a:spcPct val="870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mvfsd.snf@uea.edu.br</a:t>
            </a:r>
            <a:endParaRPr sz="1800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97375" y="1669850"/>
            <a:ext cx="1837350" cy="184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/>
          <p:nvPr/>
        </p:nvSpPr>
        <p:spPr>
          <a:xfrm>
            <a:off x="4281899" y="351625"/>
            <a:ext cx="362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9" name="Google Shape;53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4938" y="1114950"/>
            <a:ext cx="7402124" cy="543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7"/>
          <p:cNvSpPr txBox="1"/>
          <p:nvPr/>
        </p:nvSpPr>
        <p:spPr>
          <a:xfrm>
            <a:off x="4281899" y="351625"/>
            <a:ext cx="362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6" name="Google Shape;5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538" y="2365738"/>
            <a:ext cx="9292925" cy="21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" name="Google Shape;55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5788" y="1016125"/>
            <a:ext cx="3960425" cy="561312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8"/>
          <p:cNvSpPr txBox="1"/>
          <p:nvPr/>
        </p:nvSpPr>
        <p:spPr>
          <a:xfrm>
            <a:off x="4281899" y="351625"/>
            <a:ext cx="362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9"/>
          <p:cNvSpPr txBox="1"/>
          <p:nvPr/>
        </p:nvSpPr>
        <p:spPr>
          <a:xfrm>
            <a:off x="4281899" y="351625"/>
            <a:ext cx="362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0" name="Google Shape;56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8339" y="1421550"/>
            <a:ext cx="6415325" cy="401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0"/>
          <p:cNvSpPr txBox="1"/>
          <p:nvPr/>
        </p:nvSpPr>
        <p:spPr>
          <a:xfrm>
            <a:off x="4281899" y="351625"/>
            <a:ext cx="362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7" name="Google Shape;56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9350" y="1757875"/>
            <a:ext cx="8393299" cy="440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1"/>
          <p:cNvSpPr txBox="1"/>
          <p:nvPr/>
        </p:nvSpPr>
        <p:spPr>
          <a:xfrm>
            <a:off x="4281899" y="351625"/>
            <a:ext cx="36282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Tree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75" y="1823263"/>
            <a:ext cx="11473250" cy="32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2"/>
          <p:cNvSpPr txBox="1"/>
          <p:nvPr>
            <p:ph type="ctrTitle"/>
          </p:nvPr>
        </p:nvSpPr>
        <p:spPr>
          <a:xfrm>
            <a:off x="2050570" y="2471240"/>
            <a:ext cx="8433131" cy="957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5400"/>
              <a:t>KNN</a:t>
            </a:r>
            <a:br>
              <a:rPr lang="pt-BR" sz="5400"/>
            </a:br>
            <a:r>
              <a:rPr lang="pt-BR" sz="5400"/>
              <a:t>(vizinhos mais próximos)</a:t>
            </a:r>
            <a:endParaRPr sz="5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6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kNN </a:t>
            </a:r>
            <a:endParaRPr/>
          </a:p>
        </p:txBody>
      </p:sp>
      <p:sp>
        <p:nvSpPr>
          <p:cNvPr id="585" name="Google Shape;585;p6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Algoritmo simples e poderoso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Indicado quando o relacionamento entre as características é complexo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Valor de k pequeno: dados com ruídos ou outliers podem prejudicar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Valor de k grande: tendência a classificar a classe com mais elementos (overfitting) – valor default 3 ou 5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Lento para fazer as previsões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Outras distâncias</a:t>
            </a:r>
            <a:endParaRPr sz="259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/>
              <a:t>Coeficiente de Pearson </a:t>
            </a:r>
            <a:endParaRPr/>
          </a:p>
          <a:p>
            <a:pPr indent="-228600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Índice de Tanimoto 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/>
              <a:t>City Block </a:t>
            </a:r>
            <a:endParaRPr/>
          </a:p>
          <a:p>
            <a:pPr indent="-64135" lvl="0" marL="22860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4"/>
          <p:cNvSpPr txBox="1"/>
          <p:nvPr/>
        </p:nvSpPr>
        <p:spPr>
          <a:xfrm>
            <a:off x="4234049" y="428100"/>
            <a:ext cx="3723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2" name="Google Shape;59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363" y="1767738"/>
            <a:ext cx="10881275" cy="33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65"/>
          <p:cNvSpPr txBox="1"/>
          <p:nvPr/>
        </p:nvSpPr>
        <p:spPr>
          <a:xfrm>
            <a:off x="4234049" y="428100"/>
            <a:ext cx="3723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99" name="Google Shape;59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70975"/>
            <a:ext cx="11887199" cy="2516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/>
          <p:nvPr/>
        </p:nvSpPr>
        <p:spPr>
          <a:xfrm>
            <a:off x="0" y="192333"/>
            <a:ext cx="12192000" cy="3500800"/>
          </a:xfrm>
          <a:prstGeom prst="rect">
            <a:avLst/>
          </a:prstGeom>
          <a:solidFill>
            <a:srgbClr val="49BFFC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082900" y="1416433"/>
            <a:ext cx="8545600" cy="1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Esse curso é um oferecimento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Samsung Ocean</a:t>
            </a: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que dedica-se a proporcionar uma ótima experiência de conteúdo, sem discriminação de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sexo</a:t>
            </a: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orientação sexual</a:t>
            </a: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deficiência</a:t>
            </a: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aparência física</a:t>
            </a: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,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raça</a:t>
            </a: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 ou </a:t>
            </a:r>
            <a:r>
              <a:rPr b="1" lang="pt-BR" sz="2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religião</a:t>
            </a:r>
            <a:r>
              <a:rPr lang="pt-BR" sz="24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.</a:t>
            </a:r>
            <a:endParaRPr sz="2400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2354318" y="431333"/>
            <a:ext cx="8092965" cy="245567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900" spcFirstLastPara="1" rIns="121900" wrap="square" tIns="609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92B85"/>
                </a:solidFill>
                <a:latin typeface="Roboto Black"/>
                <a:ea typeface="Roboto Black"/>
                <a:cs typeface="Roboto Black"/>
                <a:sym typeface="Roboto Black"/>
              </a:rPr>
              <a:t>CÓDIGO DE  CONDUTA</a:t>
            </a:r>
            <a:endParaRPr sz="4800">
              <a:solidFill>
                <a:srgbClr val="092B85"/>
              </a:solidFill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92B85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pic>
        <p:nvPicPr>
          <p:cNvPr id="150" name="Google Shape;15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5184" y="4046367"/>
            <a:ext cx="2477840" cy="17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6"/>
          <p:cNvSpPr txBox="1"/>
          <p:nvPr/>
        </p:nvSpPr>
        <p:spPr>
          <a:xfrm>
            <a:off x="4234049" y="428100"/>
            <a:ext cx="3723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800" y="1378950"/>
            <a:ext cx="6905625" cy="455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67"/>
          <p:cNvPicPr preferRelativeResize="0"/>
          <p:nvPr/>
        </p:nvPicPr>
        <p:blipFill rotWithShape="1">
          <a:blip r:embed="rId3">
            <a:alphaModFix/>
          </a:blip>
          <a:srcRect b="0" l="1623" r="0" t="0"/>
          <a:stretch/>
        </p:blipFill>
        <p:spPr>
          <a:xfrm>
            <a:off x="4058550" y="315225"/>
            <a:ext cx="3663575" cy="644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8"/>
          <p:cNvSpPr txBox="1"/>
          <p:nvPr/>
        </p:nvSpPr>
        <p:spPr>
          <a:xfrm>
            <a:off x="4234049" y="428100"/>
            <a:ext cx="3723900" cy="6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KNN prediction</a:t>
            </a:r>
            <a:endParaRPr sz="4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9" name="Google Shape;61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288" y="1457525"/>
            <a:ext cx="8427425" cy="39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9"/>
          <p:cNvSpPr txBox="1"/>
          <p:nvPr>
            <p:ph type="ctrTitle"/>
          </p:nvPr>
        </p:nvSpPr>
        <p:spPr>
          <a:xfrm>
            <a:off x="1438949" y="2862896"/>
            <a:ext cx="9314102" cy="5661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5400">
                <a:latin typeface="Calibri"/>
                <a:ea typeface="Calibri"/>
                <a:cs typeface="Calibri"/>
                <a:sym typeface="Calibri"/>
              </a:rPr>
              <a:t>Máquinas de vetores de suporte </a:t>
            </a:r>
            <a:br>
              <a:rPr lang="pt-BR" sz="5400">
                <a:latin typeface="Calibri"/>
                <a:ea typeface="Calibri"/>
                <a:cs typeface="Calibri"/>
                <a:sym typeface="Calibri"/>
              </a:rPr>
            </a:br>
            <a:r>
              <a:rPr lang="pt-BR" sz="5400">
                <a:latin typeface="Calibri"/>
                <a:ea typeface="Calibri"/>
                <a:cs typeface="Calibri"/>
                <a:sym typeface="Calibri"/>
              </a:rPr>
              <a:t>(SVM)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70"/>
          <p:cNvSpPr txBox="1"/>
          <p:nvPr>
            <p:ph type="title"/>
          </p:nvPr>
        </p:nvSpPr>
        <p:spPr>
          <a:xfrm>
            <a:off x="916939" y="613004"/>
            <a:ext cx="4028440" cy="69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/>
              <a:t>SVM</a:t>
            </a:r>
            <a:endParaRPr sz="4400"/>
          </a:p>
        </p:txBody>
      </p:sp>
      <p:sp>
        <p:nvSpPr>
          <p:cNvPr id="631" name="Google Shape;631;p70"/>
          <p:cNvSpPr txBox="1"/>
          <p:nvPr/>
        </p:nvSpPr>
        <p:spPr>
          <a:xfrm>
            <a:off x="916950" y="1706850"/>
            <a:ext cx="11184600" cy="4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 supera outros algoritmos de aprendizagem de máquina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Tarefas complexas: reconhecimento de caracteres, voz, imagens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Considerado por vários anos como o mais eficiente algoritmo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Suporta regressão e classificação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1"/>
          <p:cNvSpPr txBox="1"/>
          <p:nvPr/>
        </p:nvSpPr>
        <p:spPr>
          <a:xfrm>
            <a:off x="916953" y="1756575"/>
            <a:ext cx="8998500" cy="37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noAutofit/>
          </a:bodyPr>
          <a:lstStyle/>
          <a:p>
            <a:pPr indent="-228600" lvl="0" marL="241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Vantagens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é muito influenciado por ruídos nos dados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19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Utilizado para classificação e regressão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Aprende conceitos não presentes nos dados originais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Mais fácil de usar do que redes neurais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</a:endParaRPr>
          </a:p>
          <a:p>
            <a:pPr indent="-228600" lvl="0" marL="241300" marR="0" rtl="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Desvantagens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Testar várias combinações de parâmetros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Lento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98500" marR="0" rtl="0" algn="l">
              <a:lnSpc>
                <a:spcPct val="100000"/>
              </a:lnSpc>
              <a:spcBef>
                <a:spcPts val="20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pt-BR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Black box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1"/>
          <p:cNvSpPr txBox="1"/>
          <p:nvPr>
            <p:ph type="title"/>
          </p:nvPr>
        </p:nvSpPr>
        <p:spPr>
          <a:xfrm>
            <a:off x="916939" y="609676"/>
            <a:ext cx="1340124" cy="69723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13325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4400"/>
              <a:t>SVM</a:t>
            </a:r>
            <a:endParaRPr sz="4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2"/>
          <p:cNvSpPr txBox="1"/>
          <p:nvPr/>
        </p:nvSpPr>
        <p:spPr>
          <a:xfrm>
            <a:off x="4168650" y="296500"/>
            <a:ext cx="3854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SVM prediction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4" name="Google Shape;64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2550" y="1554775"/>
            <a:ext cx="8446900" cy="411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73"/>
          <p:cNvSpPr txBox="1"/>
          <p:nvPr/>
        </p:nvSpPr>
        <p:spPr>
          <a:xfrm>
            <a:off x="4168650" y="296500"/>
            <a:ext cx="3854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SVM prediction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1" name="Google Shape;65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38" y="1360050"/>
            <a:ext cx="10160525" cy="4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74"/>
          <p:cNvSpPr txBox="1"/>
          <p:nvPr/>
        </p:nvSpPr>
        <p:spPr>
          <a:xfrm>
            <a:off x="4168650" y="296500"/>
            <a:ext cx="3854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SVM prediction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975" y="1855075"/>
            <a:ext cx="9572050" cy="31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75"/>
          <p:cNvSpPr txBox="1"/>
          <p:nvPr>
            <p:ph type="ctrTitle"/>
          </p:nvPr>
        </p:nvSpPr>
        <p:spPr>
          <a:xfrm>
            <a:off x="1438949" y="2862896"/>
            <a:ext cx="93141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pt-BR" sz="5400">
                <a:latin typeface="Calibri"/>
                <a:ea typeface="Calibri"/>
                <a:cs typeface="Calibri"/>
                <a:sym typeface="Calibri"/>
              </a:rPr>
              <a:t>Redes Neurais Artificiais (RNA)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Trilha de Inteligência Artificial (IA)</a:t>
            </a:r>
            <a:endParaRPr/>
          </a:p>
        </p:txBody>
      </p:sp>
      <p:sp>
        <p:nvSpPr>
          <p:cNvPr id="157" name="Google Shape;157;p22"/>
          <p:cNvSpPr txBox="1"/>
          <p:nvPr>
            <p:ph idx="1" type="body"/>
          </p:nvPr>
        </p:nvSpPr>
        <p:spPr>
          <a:xfrm>
            <a:off x="838200" y="1825625"/>
            <a:ext cx="1107130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2800"/>
              <a:buChar char="•"/>
            </a:pPr>
            <a:r>
              <a:rPr lang="pt-BR">
                <a:solidFill>
                  <a:srgbClr val="CCCCCC"/>
                </a:solidFill>
              </a:rPr>
              <a:t>Inteligência Artificial, entenda o que é e como está presente no seu dia-a-dia</a:t>
            </a:r>
            <a:endParaRPr>
              <a:solidFill>
                <a:srgbClr val="CCCCCC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2800"/>
              <a:buChar char="•"/>
            </a:pPr>
            <a:r>
              <a:rPr lang="pt-BR">
                <a:solidFill>
                  <a:srgbClr val="CCCCCC"/>
                </a:solidFill>
              </a:rPr>
              <a:t>Fundamentos de análise de dados</a:t>
            </a:r>
            <a:endParaRPr>
              <a:solidFill>
                <a:srgbClr val="CCCCCC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2800"/>
              <a:buChar char="•"/>
            </a:pPr>
            <a:r>
              <a:rPr lang="pt-BR">
                <a:solidFill>
                  <a:srgbClr val="CCCCCC"/>
                </a:solidFill>
              </a:rPr>
              <a:t>Introdução à ciência de dados com Orange</a:t>
            </a:r>
            <a:endParaRPr>
              <a:solidFill>
                <a:srgbClr val="CCCCCC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2800"/>
              <a:buChar char="•"/>
            </a:pPr>
            <a:r>
              <a:rPr lang="pt-BR">
                <a:solidFill>
                  <a:srgbClr val="CCCCCC"/>
                </a:solidFill>
              </a:rPr>
              <a:t>Programação Visual para </a:t>
            </a:r>
            <a:r>
              <a:rPr lang="pt-BR">
                <a:solidFill>
                  <a:srgbClr val="CCCCCC"/>
                </a:solidFill>
              </a:rPr>
              <a:t>Machine Learning</a:t>
            </a:r>
            <a:endParaRPr>
              <a:solidFill>
                <a:srgbClr val="CCCCCC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Machine Learning com Python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2800"/>
              <a:buChar char="•"/>
            </a:pPr>
            <a:r>
              <a:rPr lang="pt-BR">
                <a:solidFill>
                  <a:srgbClr val="CCCCCC"/>
                </a:solidFill>
              </a:rPr>
              <a:t>Python para Data Science</a:t>
            </a:r>
            <a:endParaRPr>
              <a:solidFill>
                <a:srgbClr val="CCCCCC"/>
              </a:solidFill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CCCCC"/>
              </a:buClr>
              <a:buSzPts val="2800"/>
              <a:buChar char="•"/>
            </a:pPr>
            <a:r>
              <a:rPr lang="pt-BR">
                <a:solidFill>
                  <a:srgbClr val="CCCCCC"/>
                </a:solidFill>
              </a:rPr>
              <a:t>Introdução ao Deep Learning com Python e Keras</a:t>
            </a:r>
            <a:endParaRPr>
              <a:solidFill>
                <a:srgbClr val="CCCCCC"/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RNA</a:t>
            </a:r>
            <a:endParaRPr/>
          </a:p>
        </p:txBody>
      </p:sp>
      <p:sp>
        <p:nvSpPr>
          <p:cNvPr id="670" name="Google Shape;670;p76"/>
          <p:cNvSpPr txBox="1"/>
          <p:nvPr>
            <p:ph idx="1" type="body"/>
          </p:nvPr>
        </p:nvSpPr>
        <p:spPr>
          <a:xfrm>
            <a:off x="838200" y="1857375"/>
            <a:ext cx="10830000" cy="4524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Imitar os seres humanos no processo de aprendizagem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Inspirada em redes neurais biológicas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Parecido com a troca de informações em uma rede biológica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7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RNA</a:t>
            </a:r>
            <a:endParaRPr/>
          </a:p>
        </p:txBody>
      </p:sp>
      <p:sp>
        <p:nvSpPr>
          <p:cNvPr id="677" name="Google Shape;677;p7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Vantagens:</a:t>
            </a:r>
            <a:endParaRPr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Capacidade de generalização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Robusto a sobreajuste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Muito usada em Aprendizado Profundo</a:t>
            </a:r>
            <a:endParaRPr/>
          </a:p>
          <a:p>
            <a:pPr indent="0" lvl="0" marL="9144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Desvantagens:</a:t>
            </a:r>
            <a:endParaRPr/>
          </a:p>
          <a:p>
            <a:pPr indent="-342900" lvl="0" marL="9144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Treinamento demorado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Caixa preta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pt-BR"/>
              <a:t>Preparação dos dados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8"/>
          <p:cNvSpPr txBox="1"/>
          <p:nvPr/>
        </p:nvSpPr>
        <p:spPr>
          <a:xfrm>
            <a:off x="4168650" y="296500"/>
            <a:ext cx="3854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RNA </a:t>
            </a: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prediction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84" name="Google Shape;684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50" y="1418175"/>
            <a:ext cx="9334501" cy="45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9"/>
          <p:cNvSpPr txBox="1"/>
          <p:nvPr/>
        </p:nvSpPr>
        <p:spPr>
          <a:xfrm>
            <a:off x="4168650" y="296500"/>
            <a:ext cx="3854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RNA</a:t>
            </a: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 prediction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1" name="Google Shape;69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463" y="1260975"/>
            <a:ext cx="9363075" cy="523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80"/>
          <p:cNvSpPr txBox="1"/>
          <p:nvPr/>
        </p:nvSpPr>
        <p:spPr>
          <a:xfrm>
            <a:off x="4168650" y="296500"/>
            <a:ext cx="3854700" cy="5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RNA</a:t>
            </a:r>
            <a:r>
              <a:rPr lang="pt-BR" sz="4400">
                <a:latin typeface="Calibri"/>
                <a:ea typeface="Calibri"/>
                <a:cs typeface="Calibri"/>
                <a:sym typeface="Calibri"/>
              </a:rPr>
              <a:t> prediction</a:t>
            </a:r>
            <a:endParaRPr sz="4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8" name="Google Shape;69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1425" y="1866363"/>
            <a:ext cx="9209150" cy="312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artificial intelligence umbrella" id="163" name="Google Shape;16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1700" y="0"/>
            <a:ext cx="7847013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4"/>
          <p:cNvSpPr/>
          <p:nvPr/>
        </p:nvSpPr>
        <p:spPr>
          <a:xfrm>
            <a:off x="540675" y="690056"/>
            <a:ext cx="5082363" cy="5178056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1199893" y="1870270"/>
            <a:ext cx="3763926" cy="3997842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4"/>
          <p:cNvSpPr/>
          <p:nvPr/>
        </p:nvSpPr>
        <p:spPr>
          <a:xfrm>
            <a:off x="1837847" y="3284400"/>
            <a:ext cx="2488018" cy="2583712"/>
          </a:xfrm>
          <a:prstGeom prst="ellipse">
            <a:avLst/>
          </a:prstGeom>
          <a:solidFill>
            <a:srgbClr val="92D050"/>
          </a:solidFill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4"/>
          <p:cNvSpPr txBox="1"/>
          <p:nvPr/>
        </p:nvSpPr>
        <p:spPr>
          <a:xfrm>
            <a:off x="1960121" y="1349275"/>
            <a:ext cx="257998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artificial intelligence (AI)</a:t>
            </a:r>
            <a:endParaRPr/>
          </a:p>
        </p:txBody>
      </p:sp>
      <p:sp>
        <p:nvSpPr>
          <p:cNvPr id="173" name="Google Shape;173;p24"/>
          <p:cNvSpPr txBox="1"/>
          <p:nvPr/>
        </p:nvSpPr>
        <p:spPr>
          <a:xfrm>
            <a:off x="2061131" y="2529489"/>
            <a:ext cx="23939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(ML)</a:t>
            </a:r>
            <a:endParaRPr/>
          </a:p>
        </p:txBody>
      </p:sp>
      <p:sp>
        <p:nvSpPr>
          <p:cNvPr id="174" name="Google Shape;174;p24"/>
          <p:cNvSpPr txBox="1"/>
          <p:nvPr/>
        </p:nvSpPr>
        <p:spPr>
          <a:xfrm>
            <a:off x="2018601" y="3869191"/>
            <a:ext cx="23939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deeping learning (DL)</a:t>
            </a: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5886710" y="1172805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a área da ciência da computação que se propõe a criar sistemas que simulem a capacidade humana de raciocinar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24"/>
          <p:cNvCxnSpPr/>
          <p:nvPr/>
        </p:nvCxnSpPr>
        <p:spPr>
          <a:xfrm rot="10800000">
            <a:off x="4540103" y="1715752"/>
            <a:ext cx="181817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7" name="Google Shape;177;p24"/>
          <p:cNvSpPr/>
          <p:nvPr/>
        </p:nvSpPr>
        <p:spPr>
          <a:xfrm>
            <a:off x="5890255" y="2728702"/>
            <a:ext cx="60960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Permite que um computador tome decisoões com a ajuda de algoritmos que reconhecem padrões (treino) e se tornam capazes de fazer previsões (generalizar)</a:t>
            </a:r>
            <a:endParaRPr/>
          </a:p>
        </p:txBody>
      </p:sp>
      <p:cxnSp>
        <p:nvCxnSpPr>
          <p:cNvPr id="178" name="Google Shape;178;p24"/>
          <p:cNvCxnSpPr/>
          <p:nvPr/>
        </p:nvCxnSpPr>
        <p:spPr>
          <a:xfrm flipH="1">
            <a:off x="4377256" y="3271649"/>
            <a:ext cx="1984560" cy="1275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9" name="Google Shape;179;p24"/>
          <p:cNvSpPr/>
          <p:nvPr/>
        </p:nvSpPr>
        <p:spPr>
          <a:xfrm>
            <a:off x="5890255" y="4238523"/>
            <a:ext cx="6096000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Subconjunto de ML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Muito mais dados e processamento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pt-B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Baseado em Redes Neurais: Inspirado pela funcionalidade das células do nosso cérebro, os neurônios </a:t>
            </a:r>
            <a:endParaRPr/>
          </a:p>
        </p:txBody>
      </p:sp>
      <p:cxnSp>
        <p:nvCxnSpPr>
          <p:cNvPr id="180" name="Google Shape;180;p24"/>
          <p:cNvCxnSpPr/>
          <p:nvPr/>
        </p:nvCxnSpPr>
        <p:spPr>
          <a:xfrm rot="10800000">
            <a:off x="4065367" y="4770739"/>
            <a:ext cx="2296450" cy="10731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/>
              <a:t>Machine Learning (ML)</a:t>
            </a:r>
            <a:endParaRPr/>
          </a:p>
        </p:txBody>
      </p:sp>
      <p:sp>
        <p:nvSpPr>
          <p:cNvPr id="187" name="Google Shape;187;p25"/>
          <p:cNvSpPr txBox="1"/>
          <p:nvPr>
            <p:ph idx="1" type="body"/>
          </p:nvPr>
        </p:nvSpPr>
        <p:spPr>
          <a:xfrm>
            <a:off x="838200" y="1825625"/>
            <a:ext cx="1107130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É o processo de ensinar a um sistema de computador como fazer previsões precisas quando alimentado por dados.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A principal diferença do software de computador tradicional é que um desenvolvedor humano não escreveu um código que instrui o sistema a fazer previsões.</a:t>
            </a:r>
            <a:endParaRPr/>
          </a:p>
          <a:p>
            <a:pPr indent="-228600" lvl="0" marL="22860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/>
              <a:t>Os dados, que são muitos, são a chave para tornar possível o aprendizado de máquina.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